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xlsx" ContentType="application/vnd.openxmlformats-officedocument.spreadsheetml.shee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3" r:id="rId7"/>
    <p:sldId id="294" r:id="rId8"/>
    <p:sldId id="259" r:id="rId9"/>
    <p:sldId id="264" r:id="rId10"/>
    <p:sldId id="295" r:id="rId11"/>
    <p:sldId id="260" r:id="rId12"/>
    <p:sldId id="265" r:id="rId13"/>
    <p:sldId id="296" r:id="rId14"/>
    <p:sldId id="324" r:id="rId15"/>
    <p:sldId id="297" r:id="rId16"/>
    <p:sldId id="298" r:id="rId17"/>
    <p:sldId id="325" r:id="rId18"/>
    <p:sldId id="326" r:id="rId19"/>
    <p:sldId id="327" r:id="rId20"/>
    <p:sldId id="328" r:id="rId21"/>
    <p:sldId id="396" r:id="rId22"/>
    <p:sldId id="352" r:id="rId23"/>
    <p:sldId id="353" r:id="rId24"/>
    <p:sldId id="354" r:id="rId25"/>
    <p:sldId id="355" r:id="rId26"/>
    <p:sldId id="356" r:id="rId27"/>
    <p:sldId id="357" r:id="rId28"/>
    <p:sldId id="397" r:id="rId29"/>
    <p:sldId id="359" r:id="rId30"/>
    <p:sldId id="358" r:id="rId31"/>
    <p:sldId id="360" r:id="rId32"/>
    <p:sldId id="361" r:id="rId33"/>
    <p:sldId id="362" r:id="rId34"/>
    <p:sldId id="363" r:id="rId35"/>
    <p:sldId id="366" r:id="rId36"/>
    <p:sldId id="364" r:id="rId37"/>
    <p:sldId id="398" r:id="rId38"/>
    <p:sldId id="367" r:id="rId39"/>
    <p:sldId id="365" r:id="rId40"/>
    <p:sldId id="376" r:id="rId41"/>
    <p:sldId id="377" r:id="rId42"/>
    <p:sldId id="378" r:id="rId43"/>
    <p:sldId id="379" r:id="rId44"/>
    <p:sldId id="399" r:id="rId45"/>
    <p:sldId id="368" r:id="rId46"/>
    <p:sldId id="372" r:id="rId47"/>
    <p:sldId id="380" r:id="rId48"/>
    <p:sldId id="381" r:id="rId49"/>
    <p:sldId id="382" r:id="rId50"/>
    <p:sldId id="400" r:id="rId51"/>
    <p:sldId id="369" r:id="rId52"/>
    <p:sldId id="373" r:id="rId53"/>
    <p:sldId id="383" r:id="rId54"/>
    <p:sldId id="384" r:id="rId55"/>
    <p:sldId id="401" r:id="rId56"/>
    <p:sldId id="370" r:id="rId57"/>
    <p:sldId id="374" r:id="rId58"/>
    <p:sldId id="385" r:id="rId59"/>
    <p:sldId id="386" r:id="rId60"/>
    <p:sldId id="387" r:id="rId61"/>
    <p:sldId id="388" r:id="rId62"/>
    <p:sldId id="389" r:id="rId63"/>
    <p:sldId id="402" r:id="rId64"/>
    <p:sldId id="371" r:id="rId65"/>
    <p:sldId id="375" r:id="rId66"/>
    <p:sldId id="390" r:id="rId67"/>
    <p:sldId id="391" r:id="rId68"/>
    <p:sldId id="392" r:id="rId69"/>
    <p:sldId id="393" r:id="rId70"/>
    <p:sldId id="394" r:id="rId71"/>
    <p:sldId id="395" r:id="rId72"/>
    <p:sldId id="262" r:id="rId7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2" autoAdjust="0"/>
    <p:restoredTop sz="94660"/>
  </p:normalViewPr>
  <p:slideViewPr>
    <p:cSldViewPr snapToGrid="0">
      <p:cViewPr>
        <p:scale>
          <a:sx n="66" d="100"/>
          <a:sy n="66" d="100"/>
        </p:scale>
        <p:origin x="970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47C757F0-AA23-46BE-9311-EA432CDEEAA1}">
      <dgm:prSet phldrT="[文本]" phldr="1"/>
      <dgm:spPr/>
      <dgm:t>
        <a:bodyPr/>
        <a:p>
          <a:endParaRPr lang="zh-CN" altLang="en-US"/>
        </a:p>
      </dgm:t>
    </dgm:pt>
    <dgm:pt modelId="{AB39B06D-FE6C-48B2-B5B4-77CD0C8CF7AD}" cxnId="{7DEA68D2-572F-46D4-8EFC-BD22350C3037}" type="parTrans">
      <dgm:prSet/>
      <dgm:spPr/>
      <dgm:t>
        <a:bodyPr/>
        <a:p>
          <a:endParaRPr lang="zh-CN" altLang="en-US"/>
        </a:p>
      </dgm:t>
    </dgm:pt>
    <dgm:pt modelId="{DF0D1C21-B79E-4875-B7FA-EF183CB48B88}" cxnId="{7DEA68D2-572F-46D4-8EFC-BD22350C3037}" type="sibTrans">
      <dgm:prSet/>
      <dgm:spPr/>
      <dgm:t>
        <a:bodyPr/>
        <a:p>
          <a:endParaRPr lang="zh-CN" altLang="en-US"/>
        </a:p>
      </dgm:t>
    </dgm:pt>
    <dgm:pt modelId="{B29BF47F-FB6F-4BB3-8B1F-25C507DDACF5}" type="asst">
      <dgm:prSet phldrT="[文本]" phldr="1"/>
      <dgm:spPr/>
      <dgm:t>
        <a:bodyPr/>
        <a:p>
          <a:endParaRPr lang="zh-CN" altLang="en-US"/>
        </a:p>
      </dgm:t>
    </dgm:pt>
    <dgm:pt modelId="{4294CB15-5EAF-442A-BADC-24588A60ECFF}" cxnId="{84B44301-17C2-4C41-9A42-CAE45ADC0AFD}" type="parTrans">
      <dgm:prSet/>
      <dgm:spPr/>
      <dgm:t>
        <a:bodyPr/>
        <a:p>
          <a:endParaRPr lang="zh-CN" altLang="en-US"/>
        </a:p>
      </dgm:t>
    </dgm:pt>
    <dgm:pt modelId="{4FBEC948-3FA9-4375-B83A-B44348E5F34D}" cxnId="{84B44301-17C2-4C41-9A42-CAE45ADC0AFD}" type="sibTrans">
      <dgm:prSet/>
      <dgm:spPr/>
      <dgm:t>
        <a:bodyPr/>
        <a:p>
          <a:endParaRPr lang="zh-CN" altLang="en-US"/>
        </a:p>
      </dgm:t>
    </dgm:pt>
    <dgm:pt modelId="{12714FC6-8B41-47E5-91DD-F02D34D23B93}">
      <dgm:prSet phldrT="[文本]" phldr="1"/>
      <dgm:spPr/>
      <dgm:t>
        <a:bodyPr/>
        <a:p>
          <a:endParaRPr lang="zh-CN" altLang="en-US"/>
        </a:p>
      </dgm:t>
    </dgm:pt>
    <dgm:pt modelId="{EACD17F5-D793-4A43-B489-D1804D50CFEF}" cxnId="{BF3B30FC-339D-4CCA-94AD-FD99478D7557}" type="parTrans">
      <dgm:prSet/>
      <dgm:spPr/>
      <dgm:t>
        <a:bodyPr/>
        <a:p>
          <a:endParaRPr lang="zh-CN" altLang="en-US"/>
        </a:p>
      </dgm:t>
    </dgm:pt>
    <dgm:pt modelId="{FA45D93F-0724-4936-AA45-E6762732A19D}" cxnId="{BF3B30FC-339D-4CCA-94AD-FD99478D7557}" type="sibTrans">
      <dgm:prSet/>
      <dgm:spPr/>
      <dgm:t>
        <a:bodyPr/>
        <a:p>
          <a:endParaRPr lang="zh-CN" altLang="en-US"/>
        </a:p>
      </dgm:t>
    </dgm:pt>
    <dgm:pt modelId="{4EC42421-831D-4CD3-8215-2AF4300F9C01}">
      <dgm:prSet phldrT="[文本]" phldr="1"/>
      <dgm:spPr/>
      <dgm:t>
        <a:bodyPr/>
        <a:p>
          <a:endParaRPr lang="zh-CN" altLang="en-US"/>
        </a:p>
      </dgm:t>
    </dgm:pt>
    <dgm:pt modelId="{8D5FB264-0A5C-4C3A-85B7-453D9BD837DF}" cxnId="{EC4E4DE2-3BF5-4344-88CA-BDD83266BEEE}" type="parTrans">
      <dgm:prSet/>
      <dgm:spPr/>
      <dgm:t>
        <a:bodyPr/>
        <a:p>
          <a:endParaRPr lang="zh-CN" altLang="en-US"/>
        </a:p>
      </dgm:t>
    </dgm:pt>
    <dgm:pt modelId="{A1825131-D805-48C8-BFCE-E45C02E6F5CE}" cxnId="{EC4E4DE2-3BF5-4344-88CA-BDD83266BEEE}" type="sibTrans">
      <dgm:prSet/>
      <dgm:spPr/>
      <dgm:t>
        <a:bodyPr/>
        <a:p>
          <a:endParaRPr lang="zh-CN" altLang="en-US"/>
        </a:p>
      </dgm:t>
    </dgm:pt>
    <dgm:pt modelId="{CF717C8A-B40B-4AFF-BF49-65ABB7DF8190}">
      <dgm:prSet phldrT="[文本]" phldr="1"/>
      <dgm:spPr/>
      <dgm:t>
        <a:bodyPr/>
        <a:p>
          <a:endParaRPr lang="zh-CN" altLang="en-US"/>
        </a:p>
      </dgm:t>
    </dgm:pt>
    <dgm:pt modelId="{CCF68ADE-40B6-47D0-93C1-88EC13ADC8AC}" cxnId="{FA0945C0-72E5-4D8A-A430-578B58C72D89}" type="parTrans">
      <dgm:prSet/>
      <dgm:spPr/>
      <dgm:t>
        <a:bodyPr/>
        <a:p>
          <a:endParaRPr lang="zh-CN" altLang="en-US"/>
        </a:p>
      </dgm:t>
    </dgm:pt>
    <dgm:pt modelId="{630D3E0B-D1D7-4E1A-8193-515AA5E1866F}" cxnId="{FA0945C0-72E5-4D8A-A430-578B58C72D89}" type="sibTrans">
      <dgm:prSet/>
      <dgm:spPr/>
      <dgm:t>
        <a:bodyPr/>
        <a:p>
          <a:endParaRPr lang="zh-CN" altLang="en-US"/>
        </a:p>
      </dgm:t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</dgm:pt>
    <dgm:pt modelId="{86420519-308D-4A6A-8FEA-6FB2E39BA448}" type="pres">
      <dgm:prSet presAssocID="{47C757F0-AA23-46BE-9311-EA432CDEEAA1}" presName="rootConnector1" presStyleLbl="node1" presStyleIdx="0" presStyleCnt="0"/>
      <dgm:spPr/>
    </dgm:pt>
    <dgm:pt modelId="{9A0FF10C-81C7-47CD-A320-768F2009480B}" type="pres">
      <dgm:prSet presAssocID="{47C757F0-AA23-46BE-9311-EA432CDEEAA1}" presName="hierChild2" presStyleCnt="0"/>
      <dgm:spPr/>
    </dgm:pt>
    <dgm:pt modelId="{6A259130-4455-44E0-969B-948D1249687E}" type="pres">
      <dgm:prSet presAssocID="{EACD17F5-D793-4A43-B489-D1804D50CFEF}" presName="Name37" presStyleLbl="parChTrans1D2" presStyleIdx="0" presStyleCnt="4"/>
      <dgm:spPr/>
    </dgm:pt>
    <dgm:pt modelId="{D6C5C065-A308-417C-8ECC-04FC2BEC646C}" type="pres">
      <dgm:prSet presAssocID="{12714FC6-8B41-47E5-91DD-F02D34D23B93}" presName="hierRoot2" presStyleCnt="0">
        <dgm:presLayoutVars>
          <dgm:hierBranch val="init"/>
        </dgm:presLayoutVars>
      </dgm:prSet>
      <dgm:spPr/>
    </dgm:pt>
    <dgm:pt modelId="{E36491EF-5019-46FD-BC82-1BD579B9EE0E}" type="pres">
      <dgm:prSet presAssocID="{12714FC6-8B41-47E5-91DD-F02D34D23B93}" presName="rootComposite" presStyleCnt="0"/>
      <dgm:spPr/>
    </dgm:pt>
    <dgm:pt modelId="{43B7C837-49D6-40CE-BBAB-953D9E4BA7ED}" type="pres">
      <dgm:prSet presAssocID="{12714FC6-8B41-47E5-91DD-F02D34D23B93}" presName="rootText" presStyleLbl="node2" presStyleIdx="0" presStyleCnt="3">
        <dgm:presLayoutVars>
          <dgm:chPref val="3"/>
        </dgm:presLayoutVars>
      </dgm:prSet>
      <dgm:spPr/>
    </dgm:pt>
    <dgm:pt modelId="{9A037140-9B69-4B9F-A134-F2F2EB0F2E32}" type="pres">
      <dgm:prSet presAssocID="{12714FC6-8B41-47E5-91DD-F02D34D23B93}" presName="rootConnector" presStyleLbl="node2" presStyleIdx="0" presStyleCnt="3"/>
      <dgm:spPr/>
    </dgm:pt>
    <dgm:pt modelId="{FA37AA5D-87C2-47F6-9B72-B753C073E744}" type="pres">
      <dgm:prSet presAssocID="{12714FC6-8B41-47E5-91DD-F02D34D23B93}" presName="hierChild4" presStyleCnt="0"/>
      <dgm:spPr/>
    </dgm:pt>
    <dgm:pt modelId="{A7309641-2A58-41EA-9E42-56812CF298ED}" type="pres">
      <dgm:prSet presAssocID="{12714FC6-8B41-47E5-91DD-F02D34D23B93}" presName="hierChild5" presStyleCnt="0"/>
      <dgm:spPr/>
    </dgm:pt>
    <dgm:pt modelId="{F492B679-3C8C-4E72-95A8-8B81298826E7}" type="pres">
      <dgm:prSet presAssocID="{8D5FB264-0A5C-4C3A-85B7-453D9BD837DF}" presName="Name37" presStyleLbl="parChTrans1D2" presStyleIdx="1" presStyleCnt="4"/>
      <dgm:spPr/>
    </dgm:pt>
    <dgm:pt modelId="{C6F584B9-7EA2-46D8-913B-8F508509ECAB}" type="pres">
      <dgm:prSet presAssocID="{4EC42421-831D-4CD3-8215-2AF4300F9C01}" presName="hierRoot2" presStyleCnt="0">
        <dgm:presLayoutVars>
          <dgm:hierBranch val="init"/>
        </dgm:presLayoutVars>
      </dgm:prSet>
      <dgm:spPr/>
    </dgm:pt>
    <dgm:pt modelId="{6CAD9CE6-86A1-4F7D-98A6-3AF53F55F9E3}" type="pres">
      <dgm:prSet presAssocID="{4EC42421-831D-4CD3-8215-2AF4300F9C01}" presName="rootComposite" presStyleCnt="0"/>
      <dgm:spPr/>
    </dgm:pt>
    <dgm:pt modelId="{08A0D1D2-3A20-4D63-8E35-B7C8B6B16D48}" type="pres">
      <dgm:prSet presAssocID="{4EC42421-831D-4CD3-8215-2AF4300F9C01}" presName="rootText" presStyleLbl="node2" presStyleIdx="1" presStyleCnt="3">
        <dgm:presLayoutVars>
          <dgm:chPref val="3"/>
        </dgm:presLayoutVars>
      </dgm:prSet>
      <dgm:spPr/>
    </dgm:pt>
    <dgm:pt modelId="{6238C53E-A961-488B-8FBD-6EC13507B069}" type="pres">
      <dgm:prSet presAssocID="{4EC42421-831D-4CD3-8215-2AF4300F9C01}" presName="rootConnector" presStyleLbl="node2" presStyleIdx="1" presStyleCnt="3"/>
      <dgm:spPr/>
    </dgm:pt>
    <dgm:pt modelId="{A9C46FD3-3BE9-4E6E-BFF6-B0B42B13F857}" type="pres">
      <dgm:prSet presAssocID="{4EC42421-831D-4CD3-8215-2AF4300F9C01}" presName="hierChild4" presStyleCnt="0"/>
      <dgm:spPr/>
    </dgm:pt>
    <dgm:pt modelId="{A663BBFB-A120-4F5B-82EC-DB644DB9966B}" type="pres">
      <dgm:prSet presAssocID="{4EC42421-831D-4CD3-8215-2AF4300F9C01}" presName="hierChild5" presStyleCnt="0"/>
      <dgm:spPr/>
    </dgm:pt>
    <dgm:pt modelId="{AB3A8128-6C86-49B7-B5CC-0153888815E5}" type="pres">
      <dgm:prSet presAssocID="{CCF68ADE-40B6-47D0-93C1-88EC13ADC8AC}" presName="Name37" presStyleLbl="parChTrans1D2" presStyleIdx="2" presStyleCnt="4"/>
      <dgm:spPr/>
    </dgm:pt>
    <dgm:pt modelId="{1A917F9A-DDE6-4568-B35C-7FABCEF0A586}" type="pres">
      <dgm:prSet presAssocID="{CF717C8A-B40B-4AFF-BF49-65ABB7DF8190}" presName="hierRoot2" presStyleCnt="0">
        <dgm:presLayoutVars>
          <dgm:hierBranch val="init"/>
        </dgm:presLayoutVars>
      </dgm:prSet>
      <dgm:spPr/>
    </dgm:pt>
    <dgm:pt modelId="{FA949B67-3DB7-47FA-97C9-4A653E762F22}" type="pres">
      <dgm:prSet presAssocID="{CF717C8A-B40B-4AFF-BF49-65ABB7DF8190}" presName="rootComposite" presStyleCnt="0"/>
      <dgm:spPr/>
    </dgm:pt>
    <dgm:pt modelId="{7D64F4A3-0E55-47AC-A59B-9D5A9DC25552}" type="pres">
      <dgm:prSet presAssocID="{CF717C8A-B40B-4AFF-BF49-65ABB7DF8190}" presName="rootText" presStyleLbl="node2" presStyleIdx="2" presStyleCnt="3">
        <dgm:presLayoutVars>
          <dgm:chPref val="3"/>
        </dgm:presLayoutVars>
      </dgm:prSet>
      <dgm:spPr/>
    </dgm:pt>
    <dgm:pt modelId="{5667CB49-EC34-46BC-AD2D-72F3BD95D049}" type="pres">
      <dgm:prSet presAssocID="{CF717C8A-B40B-4AFF-BF49-65ABB7DF8190}" presName="rootConnector" presStyleLbl="node2" presStyleIdx="2" presStyleCnt="3"/>
      <dgm:spPr/>
    </dgm:pt>
    <dgm:pt modelId="{EB3A10DA-2FA4-4DAD-8341-8078D7F83716}" type="pres">
      <dgm:prSet presAssocID="{CF717C8A-B40B-4AFF-BF49-65ABB7DF8190}" presName="hierChild4" presStyleCnt="0"/>
      <dgm:spPr/>
    </dgm:pt>
    <dgm:pt modelId="{B05C5608-85C8-433E-A928-1755312B673B}" type="pres">
      <dgm:prSet presAssocID="{CF717C8A-B40B-4AFF-BF49-65ABB7DF8190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  <dgm:pt modelId="{7CC60CE2-51D0-47DE-A469-FE4884597341}" type="pres">
      <dgm:prSet presAssocID="{4294CB15-5EAF-442A-BADC-24588A60ECFF}" presName="Name111" presStyleLbl="parChTrans1D2" presStyleIdx="3" presStyleCnt="4"/>
      <dgm:spPr/>
    </dgm:pt>
    <dgm:pt modelId="{2C28615C-654F-4C05-9383-C72EAED46321}" type="pres">
      <dgm:prSet presAssocID="{B29BF47F-FB6F-4BB3-8B1F-25C507DDACF5}" presName="hierRoot3" presStyleCnt="0">
        <dgm:presLayoutVars>
          <dgm:hierBranch val="init"/>
        </dgm:presLayoutVars>
      </dgm:prSet>
      <dgm:spPr/>
    </dgm:pt>
    <dgm:pt modelId="{531B400A-09FB-4AC6-91D5-6C58DB555D6A}" type="pres">
      <dgm:prSet presAssocID="{B29BF47F-FB6F-4BB3-8B1F-25C507DDACF5}" presName="rootComposite3" presStyleCnt="0"/>
      <dgm:spPr/>
    </dgm:pt>
    <dgm:pt modelId="{15F46F7C-8483-49B2-9069-BD47518FA3C5}" type="pres">
      <dgm:prSet presAssocID="{B29BF47F-FB6F-4BB3-8B1F-25C507DDACF5}" presName="rootText3" presStyleLbl="asst1" presStyleIdx="0" presStyleCnt="1">
        <dgm:presLayoutVars>
          <dgm:chPref val="3"/>
        </dgm:presLayoutVars>
      </dgm:prSet>
      <dgm:spPr/>
    </dgm:pt>
    <dgm:pt modelId="{84CA6990-2D5D-47C3-9020-DF2944DEADCF}" type="pres">
      <dgm:prSet presAssocID="{B29BF47F-FB6F-4BB3-8B1F-25C507DDACF5}" presName="rootConnector3" presStyleLbl="asst1" presStyleIdx="0" presStyleCnt="1"/>
      <dgm:spPr/>
    </dgm:pt>
    <dgm:pt modelId="{0851F80F-8C6D-4400-A85F-BC390C21E4EE}" type="pres">
      <dgm:prSet presAssocID="{B29BF47F-FB6F-4BB3-8B1F-25C507DDACF5}" presName="hierChild6" presStyleCnt="0"/>
      <dgm:spPr/>
    </dgm:pt>
    <dgm:pt modelId="{3025C0A7-DA6F-4394-8167-7956EFF162F0}" type="pres">
      <dgm:prSet presAssocID="{B29BF47F-FB6F-4BB3-8B1F-25C507DDACF5}" presName="hierChild7" presStyleCnt="0"/>
      <dgm:spPr/>
    </dgm:pt>
  </dgm:ptLst>
  <dgm:cxnLst>
    <dgm:cxn modelId="{3A7D8C28-C58B-4177-BB0C-47D1E07B2D0C}" type="presOf" srcId="{CF717C8A-B40B-4AFF-BF49-65ABB7DF8190}" destId="{5667CB49-EC34-46BC-AD2D-72F3BD95D049}" srcOrd="1" destOrd="0" presId="urn:microsoft.com/office/officeart/2005/8/layout/orgChart1"/>
    <dgm:cxn modelId="{84B44301-17C2-4C41-9A42-CAE45ADC0AFD}" srcId="{47C757F0-AA23-46BE-9311-EA432CDEEAA1}" destId="{B29BF47F-FB6F-4BB3-8B1F-25C507DDACF5}" srcOrd="0" destOrd="0" parTransId="{4294CB15-5EAF-442A-BADC-24588A60ECFF}" sibTransId="{4FBEC948-3FA9-4375-B83A-B44348E5F34D}"/>
    <dgm:cxn modelId="{E20B193E-62CE-4AF4-B30E-7070CAD3805E}" type="presOf" srcId="{12714FC6-8B41-47E5-91DD-F02D34D23B93}" destId="{43B7C837-49D6-40CE-BBAB-953D9E4BA7ED}" srcOrd="0" destOrd="0" presId="urn:microsoft.com/office/officeart/2005/8/layout/orgChart1"/>
    <dgm:cxn modelId="{FA0945C0-72E5-4D8A-A430-578B58C72D89}" srcId="{47C757F0-AA23-46BE-9311-EA432CDEEAA1}" destId="{CF717C8A-B40B-4AFF-BF49-65ABB7DF8190}" srcOrd="3" destOrd="0" parTransId="{CCF68ADE-40B6-47D0-93C1-88EC13ADC8AC}" sibTransId="{630D3E0B-D1D7-4E1A-8193-515AA5E1866F}"/>
    <dgm:cxn modelId="{BF3B30FC-339D-4CCA-94AD-FD99478D7557}" srcId="{47C757F0-AA23-46BE-9311-EA432CDEEAA1}" destId="{12714FC6-8B41-47E5-91DD-F02D34D23B93}" srcOrd="1" destOrd="0" parTransId="{EACD17F5-D793-4A43-B489-D1804D50CFEF}" sibTransId="{FA45D93F-0724-4936-AA45-E6762732A19D}"/>
    <dgm:cxn modelId="{7F64CBA2-6F0F-44A3-BEA2-D6D0EF31587F}" type="presOf" srcId="{12714FC6-8B41-47E5-91DD-F02D34D23B93}" destId="{9A037140-9B69-4B9F-A134-F2F2EB0F2E32}" srcOrd="1" destOrd="0" presId="urn:microsoft.com/office/officeart/2005/8/layout/orgChart1"/>
    <dgm:cxn modelId="{8D16AC88-CA28-4DFD-8173-0F07B92ABAD5}" type="presOf" srcId="{4EC42421-831D-4CD3-8215-2AF4300F9C01}" destId="{08A0D1D2-3A20-4D63-8E35-B7C8B6B16D48}" srcOrd="0" destOrd="0" presId="urn:microsoft.com/office/officeart/2005/8/layout/orgChart1"/>
    <dgm:cxn modelId="{1961E04A-AB0B-402F-AB6B-20C229952E1C}" type="presOf" srcId="{47C757F0-AA23-46BE-9311-EA432CDEEAA1}" destId="{AE79172D-D441-42BB-84EA-E3D989670DED}" srcOrd="0" destOrd="0" presId="urn:microsoft.com/office/officeart/2005/8/layout/orgChart1"/>
    <dgm:cxn modelId="{625868F7-800D-454E-B05D-FDF5E1CC1CC0}" type="presOf" srcId="{CF717C8A-B40B-4AFF-BF49-65ABB7DF8190}" destId="{7D64F4A3-0E55-47AC-A59B-9D5A9DC25552}" srcOrd="0" destOrd="0" presId="urn:microsoft.com/office/officeart/2005/8/layout/orgChart1"/>
    <dgm:cxn modelId="{48D9A562-6429-4055-90BA-544BB8D081DF}" type="presOf" srcId="{A77D31B3-3808-4FBA-8FA4-CC8D448A173E}" destId="{E498DC9C-C5AC-4482-A26F-3B99DC5D79F0}" srcOrd="0" destOrd="0" presId="urn:microsoft.com/office/officeart/2005/8/layout/orgChart1"/>
    <dgm:cxn modelId="{34CDE4DF-E30D-4CF6-B6A7-DDCF31C0D2A8}" type="presOf" srcId="{4294CB15-5EAF-442A-BADC-24588A60ECFF}" destId="{7CC60CE2-51D0-47DE-A469-FE4884597341}" srcOrd="0" destOrd="0" presId="urn:microsoft.com/office/officeart/2005/8/layout/orgChart1"/>
    <dgm:cxn modelId="{AE0A9FFE-241F-421F-A7DD-0F2DE11F3525}" type="presOf" srcId="{B29BF47F-FB6F-4BB3-8B1F-25C507DDACF5}" destId="{84CA6990-2D5D-47C3-9020-DF2944DEADCF}" srcOrd="1" destOrd="0" presId="urn:microsoft.com/office/officeart/2005/8/layout/orgChart1"/>
    <dgm:cxn modelId="{C00E1C0B-C873-4F09-82D5-FE3C2190545B}" type="presOf" srcId="{47C757F0-AA23-46BE-9311-EA432CDEEAA1}" destId="{86420519-308D-4A6A-8FEA-6FB2E39BA448}" srcOrd="1" destOrd="0" presId="urn:microsoft.com/office/officeart/2005/8/layout/orgChart1"/>
    <dgm:cxn modelId="{1D7238A9-8253-46E5-B0F3-5D78D3573BB2}" type="presOf" srcId="{EACD17F5-D793-4A43-B489-D1804D50CFEF}" destId="{6A259130-4455-44E0-969B-948D1249687E}" srcOrd="0" destOrd="0" presId="urn:microsoft.com/office/officeart/2005/8/layout/orgChart1"/>
    <dgm:cxn modelId="{FB0306D6-2F86-422F-994C-D274C0556B58}" type="presOf" srcId="{4EC42421-831D-4CD3-8215-2AF4300F9C01}" destId="{6238C53E-A961-488B-8FBD-6EC13507B069}" srcOrd="1" destOrd="0" presId="urn:microsoft.com/office/officeart/2005/8/layout/orgChart1"/>
    <dgm:cxn modelId="{C9A147C8-453A-4609-9C62-DA6D7A230351}" type="presOf" srcId="{CCF68ADE-40B6-47D0-93C1-88EC13ADC8AC}" destId="{AB3A8128-6C86-49B7-B5CC-0153888815E5}" srcOrd="0" destOrd="0" presId="urn:microsoft.com/office/officeart/2005/8/layout/orgChart1"/>
    <dgm:cxn modelId="{01AE8FD8-EAFD-4B04-923C-56815CBB0801}" type="presOf" srcId="{B29BF47F-FB6F-4BB3-8B1F-25C507DDACF5}" destId="{15F46F7C-8483-49B2-9069-BD47518FA3C5}" srcOrd="0" destOrd="0" presId="urn:microsoft.com/office/officeart/2005/8/layout/orgChart1"/>
    <dgm:cxn modelId="{EC4E4DE2-3BF5-4344-88CA-BDD83266BEEE}" srcId="{47C757F0-AA23-46BE-9311-EA432CDEEAA1}" destId="{4EC42421-831D-4CD3-8215-2AF4300F9C01}" srcOrd="2" destOrd="0" parTransId="{8D5FB264-0A5C-4C3A-85B7-453D9BD837DF}" sibTransId="{A1825131-D805-48C8-BFCE-E45C02E6F5CE}"/>
    <dgm:cxn modelId="{F04F1DD2-1EE1-436C-8A93-787688A92954}" type="presOf" srcId="{8D5FB264-0A5C-4C3A-85B7-453D9BD837DF}" destId="{F492B679-3C8C-4E72-95A8-8B81298826E7}" srcOrd="0" destOrd="0" presId="urn:microsoft.com/office/officeart/2005/8/layout/orgChart1"/>
    <dgm:cxn modelId="{7DEA68D2-572F-46D4-8EFC-BD22350C3037}" srcId="{A77D31B3-3808-4FBA-8FA4-CC8D448A173E}" destId="{47C757F0-AA23-46BE-9311-EA432CDEEAA1}" srcOrd="0" destOrd="0" parTransId="{AB39B06D-FE6C-48B2-B5B4-77CD0C8CF7AD}" sibTransId="{DF0D1C21-B79E-4875-B7FA-EF183CB48B88}"/>
    <dgm:cxn modelId="{EDCAC38B-9731-4BA8-A16B-63BA41A1E4A0}" type="presParOf" srcId="{E498DC9C-C5AC-4482-A26F-3B99DC5D79F0}" destId="{F728C3E8-5128-4BB6-90CC-A86769ECE335}" srcOrd="0" destOrd="0" presId="urn:microsoft.com/office/officeart/2005/8/layout/orgChart1"/>
    <dgm:cxn modelId="{8AE274A8-9C0D-4A5E-9CF6-B4099258CEC2}" type="presParOf" srcId="{F728C3E8-5128-4BB6-90CC-A86769ECE335}" destId="{79147750-B6BF-43FD-83A0-7ACDC9B53EFF}" srcOrd="0" destOrd="0" presId="urn:microsoft.com/office/officeart/2005/8/layout/orgChart1"/>
    <dgm:cxn modelId="{3865A028-8C69-472A-BF56-3B44C960E51F}" type="presParOf" srcId="{79147750-B6BF-43FD-83A0-7ACDC9B53EFF}" destId="{AE79172D-D441-42BB-84EA-E3D989670DED}" srcOrd="0" destOrd="0" presId="urn:microsoft.com/office/officeart/2005/8/layout/orgChart1"/>
    <dgm:cxn modelId="{7B889BAC-7756-4F05-87A1-478134061E9F}" type="presParOf" srcId="{79147750-B6BF-43FD-83A0-7ACDC9B53EFF}" destId="{86420519-308D-4A6A-8FEA-6FB2E39BA448}" srcOrd="1" destOrd="0" presId="urn:microsoft.com/office/officeart/2005/8/layout/orgChart1"/>
    <dgm:cxn modelId="{201ED1B5-0A8A-480B-BD5D-306F383EE11A}" type="presParOf" srcId="{F728C3E8-5128-4BB6-90CC-A86769ECE335}" destId="{9A0FF10C-81C7-47CD-A320-768F2009480B}" srcOrd="1" destOrd="0" presId="urn:microsoft.com/office/officeart/2005/8/layout/orgChart1"/>
    <dgm:cxn modelId="{70B5B20E-CDFA-4907-B0E3-595007F08D2E}" type="presParOf" srcId="{9A0FF10C-81C7-47CD-A320-768F2009480B}" destId="{6A259130-4455-44E0-969B-948D1249687E}" srcOrd="0" destOrd="0" presId="urn:microsoft.com/office/officeart/2005/8/layout/orgChart1"/>
    <dgm:cxn modelId="{F4CB1079-116C-4CE5-B630-A1496A80CCE5}" type="presParOf" srcId="{9A0FF10C-81C7-47CD-A320-768F2009480B}" destId="{D6C5C065-A308-417C-8ECC-04FC2BEC646C}" srcOrd="1" destOrd="0" presId="urn:microsoft.com/office/officeart/2005/8/layout/orgChart1"/>
    <dgm:cxn modelId="{FA9E432A-0A10-49C2-ABB6-E6FD4F9FA3F5}" type="presParOf" srcId="{D6C5C065-A308-417C-8ECC-04FC2BEC646C}" destId="{E36491EF-5019-46FD-BC82-1BD579B9EE0E}" srcOrd="0" destOrd="0" presId="urn:microsoft.com/office/officeart/2005/8/layout/orgChart1"/>
    <dgm:cxn modelId="{659ADFC8-D82B-4604-B239-27BB42C9E234}" type="presParOf" srcId="{E36491EF-5019-46FD-BC82-1BD579B9EE0E}" destId="{43B7C837-49D6-40CE-BBAB-953D9E4BA7ED}" srcOrd="0" destOrd="0" presId="urn:microsoft.com/office/officeart/2005/8/layout/orgChart1"/>
    <dgm:cxn modelId="{129C79DD-0E3F-4DFF-989D-97C633842B51}" type="presParOf" srcId="{E36491EF-5019-46FD-BC82-1BD579B9EE0E}" destId="{9A037140-9B69-4B9F-A134-F2F2EB0F2E32}" srcOrd="1" destOrd="0" presId="urn:microsoft.com/office/officeart/2005/8/layout/orgChart1"/>
    <dgm:cxn modelId="{1C72C1A5-6D46-489E-BE22-BBD4A7C292C1}" type="presParOf" srcId="{D6C5C065-A308-417C-8ECC-04FC2BEC646C}" destId="{FA37AA5D-87C2-47F6-9B72-B753C073E744}" srcOrd="1" destOrd="0" presId="urn:microsoft.com/office/officeart/2005/8/layout/orgChart1"/>
    <dgm:cxn modelId="{88E053D4-A859-4EDE-A6B2-47DA3FB915A9}" type="presParOf" srcId="{D6C5C065-A308-417C-8ECC-04FC2BEC646C}" destId="{A7309641-2A58-41EA-9E42-56812CF298ED}" srcOrd="2" destOrd="0" presId="urn:microsoft.com/office/officeart/2005/8/layout/orgChart1"/>
    <dgm:cxn modelId="{73210D9F-BECC-4BF7-B22D-8C698418C215}" type="presParOf" srcId="{9A0FF10C-81C7-47CD-A320-768F2009480B}" destId="{F492B679-3C8C-4E72-95A8-8B81298826E7}" srcOrd="2" destOrd="0" presId="urn:microsoft.com/office/officeart/2005/8/layout/orgChart1"/>
    <dgm:cxn modelId="{7507E307-7BD0-491B-A998-BDB83BFEC969}" type="presParOf" srcId="{9A0FF10C-81C7-47CD-A320-768F2009480B}" destId="{C6F584B9-7EA2-46D8-913B-8F508509ECAB}" srcOrd="3" destOrd="0" presId="urn:microsoft.com/office/officeart/2005/8/layout/orgChart1"/>
    <dgm:cxn modelId="{75DB0782-339B-461A-B2A9-A67024C8071E}" type="presParOf" srcId="{C6F584B9-7EA2-46D8-913B-8F508509ECAB}" destId="{6CAD9CE6-86A1-4F7D-98A6-3AF53F55F9E3}" srcOrd="0" destOrd="0" presId="urn:microsoft.com/office/officeart/2005/8/layout/orgChart1"/>
    <dgm:cxn modelId="{8EB781A8-1898-4492-AE08-352B1992D998}" type="presParOf" srcId="{6CAD9CE6-86A1-4F7D-98A6-3AF53F55F9E3}" destId="{08A0D1D2-3A20-4D63-8E35-B7C8B6B16D48}" srcOrd="0" destOrd="0" presId="urn:microsoft.com/office/officeart/2005/8/layout/orgChart1"/>
    <dgm:cxn modelId="{40482F50-5054-477E-A521-60868AD853C9}" type="presParOf" srcId="{6CAD9CE6-86A1-4F7D-98A6-3AF53F55F9E3}" destId="{6238C53E-A961-488B-8FBD-6EC13507B069}" srcOrd="1" destOrd="0" presId="urn:microsoft.com/office/officeart/2005/8/layout/orgChart1"/>
    <dgm:cxn modelId="{74DE42DC-5B8F-4494-A8DF-054C99F2D662}" type="presParOf" srcId="{C6F584B9-7EA2-46D8-913B-8F508509ECAB}" destId="{A9C46FD3-3BE9-4E6E-BFF6-B0B42B13F857}" srcOrd="1" destOrd="0" presId="urn:microsoft.com/office/officeart/2005/8/layout/orgChart1"/>
    <dgm:cxn modelId="{12A51366-B090-4A21-BF7A-7121685C465C}" type="presParOf" srcId="{C6F584B9-7EA2-46D8-913B-8F508509ECAB}" destId="{A663BBFB-A120-4F5B-82EC-DB644DB9966B}" srcOrd="2" destOrd="0" presId="urn:microsoft.com/office/officeart/2005/8/layout/orgChart1"/>
    <dgm:cxn modelId="{ED8EAED8-2387-4A24-917E-06BC46458297}" type="presParOf" srcId="{9A0FF10C-81C7-47CD-A320-768F2009480B}" destId="{AB3A8128-6C86-49B7-B5CC-0153888815E5}" srcOrd="4" destOrd="0" presId="urn:microsoft.com/office/officeart/2005/8/layout/orgChart1"/>
    <dgm:cxn modelId="{CB8CD3FA-A909-47BA-8438-38B97C52C11F}" type="presParOf" srcId="{9A0FF10C-81C7-47CD-A320-768F2009480B}" destId="{1A917F9A-DDE6-4568-B35C-7FABCEF0A586}" srcOrd="5" destOrd="0" presId="urn:microsoft.com/office/officeart/2005/8/layout/orgChart1"/>
    <dgm:cxn modelId="{DB4783A1-908D-4F78-B18B-185125E34BC9}" type="presParOf" srcId="{1A917F9A-DDE6-4568-B35C-7FABCEF0A586}" destId="{FA949B67-3DB7-47FA-97C9-4A653E762F22}" srcOrd="0" destOrd="0" presId="urn:microsoft.com/office/officeart/2005/8/layout/orgChart1"/>
    <dgm:cxn modelId="{18E3AE8C-19CC-45E9-A929-A0323C921920}" type="presParOf" srcId="{FA949B67-3DB7-47FA-97C9-4A653E762F22}" destId="{7D64F4A3-0E55-47AC-A59B-9D5A9DC25552}" srcOrd="0" destOrd="0" presId="urn:microsoft.com/office/officeart/2005/8/layout/orgChart1"/>
    <dgm:cxn modelId="{E751A560-6890-4877-8A59-D96845663D7B}" type="presParOf" srcId="{FA949B67-3DB7-47FA-97C9-4A653E762F22}" destId="{5667CB49-EC34-46BC-AD2D-72F3BD95D049}" srcOrd="1" destOrd="0" presId="urn:microsoft.com/office/officeart/2005/8/layout/orgChart1"/>
    <dgm:cxn modelId="{4B6E725F-9551-4D32-977F-BCB912F49762}" type="presParOf" srcId="{1A917F9A-DDE6-4568-B35C-7FABCEF0A586}" destId="{EB3A10DA-2FA4-4DAD-8341-8078D7F83716}" srcOrd="1" destOrd="0" presId="urn:microsoft.com/office/officeart/2005/8/layout/orgChart1"/>
    <dgm:cxn modelId="{F98ABCAD-155D-452D-9D37-6D2BDB06FA1C}" type="presParOf" srcId="{1A917F9A-DDE6-4568-B35C-7FABCEF0A586}" destId="{B05C5608-85C8-433E-A928-1755312B673B}" srcOrd="2" destOrd="0" presId="urn:microsoft.com/office/officeart/2005/8/layout/orgChart1"/>
    <dgm:cxn modelId="{6610B844-5872-45EB-809B-29E054634DA2}" type="presParOf" srcId="{F728C3E8-5128-4BB6-90CC-A86769ECE335}" destId="{0E819307-1B4E-434E-BA76-D5A4192B0663}" srcOrd="2" destOrd="0" presId="urn:microsoft.com/office/officeart/2005/8/layout/orgChart1"/>
    <dgm:cxn modelId="{2A048942-E8FE-49A5-A765-9C9CD1D57AF7}" type="presParOf" srcId="{0E819307-1B4E-434E-BA76-D5A4192B0663}" destId="{7CC60CE2-51D0-47DE-A469-FE4884597341}" srcOrd="0" destOrd="0" presId="urn:microsoft.com/office/officeart/2005/8/layout/orgChart1"/>
    <dgm:cxn modelId="{80CCFED8-D69F-4F6A-976F-60EF6FF5B7B3}" type="presParOf" srcId="{0E819307-1B4E-434E-BA76-D5A4192B0663}" destId="{2C28615C-654F-4C05-9383-C72EAED46321}" srcOrd="1" destOrd="0" presId="urn:microsoft.com/office/officeart/2005/8/layout/orgChart1"/>
    <dgm:cxn modelId="{35193817-64A5-4765-ACAC-1A1C4F423274}" type="presParOf" srcId="{2C28615C-654F-4C05-9383-C72EAED46321}" destId="{531B400A-09FB-4AC6-91D5-6C58DB555D6A}" srcOrd="0" destOrd="0" presId="urn:microsoft.com/office/officeart/2005/8/layout/orgChart1"/>
    <dgm:cxn modelId="{02C815CF-B9E8-44C5-BE22-D8F77EB209DB}" type="presParOf" srcId="{531B400A-09FB-4AC6-91D5-6C58DB555D6A}" destId="{15F46F7C-8483-49B2-9069-BD47518FA3C5}" srcOrd="0" destOrd="0" presId="urn:microsoft.com/office/officeart/2005/8/layout/orgChart1"/>
    <dgm:cxn modelId="{9B8B1606-AAF9-4A74-8B6C-CCEC08E5D97E}" type="presParOf" srcId="{531B400A-09FB-4AC6-91D5-6C58DB555D6A}" destId="{84CA6990-2D5D-47C3-9020-DF2944DEADCF}" srcOrd="1" destOrd="0" presId="urn:microsoft.com/office/officeart/2005/8/layout/orgChart1"/>
    <dgm:cxn modelId="{F36661B4-E0B8-4DED-AC18-C22A32268C84}" type="presParOf" srcId="{2C28615C-654F-4C05-9383-C72EAED46321}" destId="{0851F80F-8C6D-4400-A85F-BC390C21E4EE}" srcOrd="1" destOrd="0" presId="urn:microsoft.com/office/officeart/2005/8/layout/orgChart1"/>
    <dgm:cxn modelId="{38A9AADB-5E7A-4A2D-B170-5787B3A6A6D4}" type="presParOf" srcId="{2C28615C-654F-4C05-9383-C72EAED46321}" destId="{3025C0A7-DA6F-4394-8167-7956EFF162F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CB2E4C7-2DBC-45BC-B933-FAAF417E8C6B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DA8A2D07-F387-4404-9FCB-397A6A028210}">
      <dgm:prSet phldrT="[文本]" phldr="0" custT="0"/>
      <dgm:spPr/>
      <dgm:t>
        <a:bodyPr vert="horz" wrap="square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Analysis</a:t>
          </a:r>
          <a:endParaRPr lang="en-US" altLang="zh-CN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before you coding Figure out what you wanted to do</a:t>
          </a:r>
          <a:r>
            <a:rPr lang="zh-CN" altLang="en-US"/>
            <a:t/>
          </a:r>
          <a:endParaRPr lang="zh-CN" altLang="en-US"/>
        </a:p>
      </dgm:t>
    </dgm:pt>
    <dgm:pt modelId="{6834AA20-CCB2-4B69-B573-CB4D31C014E6}" cxnId="{196E7847-98D6-4D30-AD62-4B3800FBA8C3}" type="parTrans">
      <dgm:prSet/>
      <dgm:spPr/>
      <dgm:t>
        <a:bodyPr/>
        <a:p>
          <a:endParaRPr lang="zh-CN" altLang="en-US"/>
        </a:p>
      </dgm:t>
    </dgm:pt>
    <dgm:pt modelId="{8755279E-20A5-4AEE-BDD2-C54EFA6328A6}" cxnId="{196E7847-98D6-4D30-AD62-4B3800FBA8C3}" type="sibTrans">
      <dgm:prSet/>
      <dgm:spPr/>
      <dgm:t>
        <a:bodyPr/>
        <a:p>
          <a:endParaRPr lang="zh-CN" altLang="en-US"/>
        </a:p>
      </dgm:t>
    </dgm:pt>
    <dgm:pt modelId="{D7AF1C1D-144B-4B25-A777-792381B7ED5B}">
      <dgm:prSet phldrT="[文本]" phldr="0" custT="0"/>
      <dgm:spPr/>
      <dgm:t>
        <a:bodyPr vert="horz" wrap="square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IIDE  Version control</a:t>
          </a:r>
          <a:r>
            <a:rPr lang="zh-CN" altLang="en-US"/>
            <a:t> </a:t>
          </a:r>
          <a:r>
            <a:rPr lang="en-US" altLang="zh-CN"/>
            <a:t>and Error solving ability</a:t>
          </a:r>
          <a:endParaRPr lang="en-US" altLang="zh-CN"/>
        </a:p>
      </dgm:t>
    </dgm:pt>
    <dgm:pt modelId="{24B9E243-8415-4A77-8486-6B84ADEA7DB0}" cxnId="{E652CF7E-3AD4-43DC-9AB2-AB461E310F15}" type="parTrans">
      <dgm:prSet/>
      <dgm:spPr/>
      <dgm:t>
        <a:bodyPr/>
        <a:p>
          <a:endParaRPr lang="zh-CN" altLang="en-US"/>
        </a:p>
      </dgm:t>
    </dgm:pt>
    <dgm:pt modelId="{B5AE4F68-C44C-4384-AF42-66197C13C64E}" cxnId="{E652CF7E-3AD4-43DC-9AB2-AB461E310F15}" type="sibTrans">
      <dgm:prSet/>
      <dgm:spPr/>
      <dgm:t>
        <a:bodyPr/>
        <a:p>
          <a:endParaRPr lang="zh-CN" altLang="en-US"/>
        </a:p>
      </dgm:t>
    </dgm:pt>
    <dgm:pt modelId="{07FA4ADD-8D96-4B06-AE7F-902B878DD8B1}">
      <dgm:prSet phldrT="[文本]" phldr="0" custT="0"/>
      <dgm:spPr/>
      <dgm:t>
        <a:bodyPr vert="horz" wrap="square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Teamwork spirits and learn to understand others' thinking</a:t>
          </a:r>
          <a:r>
            <a:rPr lang="zh-CN" altLang="en-US"/>
            <a:t/>
          </a:r>
          <a:endParaRPr lang="zh-CN" altLang="en-US"/>
        </a:p>
      </dgm:t>
    </dgm:pt>
    <dgm:pt modelId="{A8B4A2D4-51F6-4657-92F3-DB580AE5F569}" cxnId="{E65FBF77-A818-4A71-8855-3CBC185E0723}" type="parTrans">
      <dgm:prSet/>
      <dgm:spPr/>
      <dgm:t>
        <a:bodyPr/>
        <a:p>
          <a:endParaRPr lang="zh-CN" altLang="en-US"/>
        </a:p>
      </dgm:t>
    </dgm:pt>
    <dgm:pt modelId="{33BF6C47-5256-4D8E-874B-728742A8CEC4}" cxnId="{E65FBF77-A818-4A71-8855-3CBC185E0723}" type="sibTrans">
      <dgm:prSet/>
      <dgm:spPr/>
      <dgm:t>
        <a:bodyPr/>
        <a:p>
          <a:endParaRPr lang="zh-CN" altLang="en-US"/>
        </a:p>
      </dgm:t>
    </dgm:pt>
    <dgm:pt modelId="{DE36D10E-86CD-4C6D-B150-31E525EF527D}" type="pres">
      <dgm:prSet presAssocID="{ACB2E4C7-2DBC-45BC-B933-FAAF417E8C6B}" presName="Name0" presStyleCnt="0">
        <dgm:presLayoutVars>
          <dgm:dir/>
          <dgm:resizeHandles val="exact"/>
        </dgm:presLayoutVars>
      </dgm:prSet>
      <dgm:spPr/>
    </dgm:pt>
    <dgm:pt modelId="{E561ED5B-86C5-4F33-9AFB-CF29287F5ADA}" type="pres">
      <dgm:prSet presAssocID="{DA8A2D07-F387-4404-9FCB-397A6A028210}" presName="node" presStyleLbl="node1" presStyleIdx="0" presStyleCnt="3">
        <dgm:presLayoutVars>
          <dgm:bulletEnabled val="1"/>
        </dgm:presLayoutVars>
      </dgm:prSet>
      <dgm:spPr/>
    </dgm:pt>
    <dgm:pt modelId="{2AE1D4D4-A63C-4622-84B0-74ED38324CB1}" type="pres">
      <dgm:prSet presAssocID="{8755279E-20A5-4AEE-BDD2-C54EFA6328A6}" presName="sibTrans" presStyleCnt="0"/>
      <dgm:spPr/>
    </dgm:pt>
    <dgm:pt modelId="{CB90536C-45AA-4FBE-BCAF-99890DDD97C8}" type="pres">
      <dgm:prSet presAssocID="{D7AF1C1D-144B-4B25-A777-792381B7ED5B}" presName="node" presStyleLbl="node1" presStyleIdx="1" presStyleCnt="3">
        <dgm:presLayoutVars>
          <dgm:bulletEnabled val="1"/>
        </dgm:presLayoutVars>
      </dgm:prSet>
      <dgm:spPr/>
    </dgm:pt>
    <dgm:pt modelId="{155DCBB0-73F9-4F8F-A361-B90F0294764B}" type="pres">
      <dgm:prSet presAssocID="{B5AE4F68-C44C-4384-AF42-66197C13C64E}" presName="sibTrans" presStyleCnt="0"/>
      <dgm:spPr/>
    </dgm:pt>
    <dgm:pt modelId="{35A89FA7-451D-44F0-A02E-1277ECD1BBE6}" type="pres">
      <dgm:prSet presAssocID="{07FA4ADD-8D96-4B06-AE7F-902B878DD8B1}" presName="node" presStyleLbl="node1" presStyleIdx="2" presStyleCnt="3">
        <dgm:presLayoutVars>
          <dgm:bulletEnabled val="1"/>
        </dgm:presLayoutVars>
      </dgm:prSet>
      <dgm:spPr/>
    </dgm:pt>
  </dgm:ptLst>
  <dgm:cxnLst>
    <dgm:cxn modelId="{196E7847-98D6-4D30-AD62-4B3800FBA8C3}" srcId="{ACB2E4C7-2DBC-45BC-B933-FAAF417E8C6B}" destId="{DA8A2D07-F387-4404-9FCB-397A6A028210}" srcOrd="0" destOrd="0" parTransId="{6834AA20-CCB2-4B69-B573-CB4D31C014E6}" sibTransId="{8755279E-20A5-4AEE-BDD2-C54EFA6328A6}"/>
    <dgm:cxn modelId="{E652CF7E-3AD4-43DC-9AB2-AB461E310F15}" srcId="{ACB2E4C7-2DBC-45BC-B933-FAAF417E8C6B}" destId="{D7AF1C1D-144B-4B25-A777-792381B7ED5B}" srcOrd="1" destOrd="0" parTransId="{24B9E243-8415-4A77-8486-6B84ADEA7DB0}" sibTransId="{B5AE4F68-C44C-4384-AF42-66197C13C64E}"/>
    <dgm:cxn modelId="{E65FBF77-A818-4A71-8855-3CBC185E0723}" srcId="{ACB2E4C7-2DBC-45BC-B933-FAAF417E8C6B}" destId="{07FA4ADD-8D96-4B06-AE7F-902B878DD8B1}" srcOrd="2" destOrd="0" parTransId="{A8B4A2D4-51F6-4657-92F3-DB580AE5F569}" sibTransId="{33BF6C47-5256-4D8E-874B-728742A8CEC4}"/>
    <dgm:cxn modelId="{A7DC3E27-E464-475D-B187-2932C6CDFC85}" type="presOf" srcId="{ACB2E4C7-2DBC-45BC-B933-FAAF417E8C6B}" destId="{DE36D10E-86CD-4C6D-B150-31E525EF527D}" srcOrd="0" destOrd="0" presId="urn:microsoft.com/office/officeart/2005/8/layout/hList6"/>
    <dgm:cxn modelId="{8FE95682-E2AC-420F-9A1F-A8A636F03929}" type="presParOf" srcId="{DE36D10E-86CD-4C6D-B150-31E525EF527D}" destId="{E561ED5B-86C5-4F33-9AFB-CF29287F5ADA}" srcOrd="0" destOrd="0" presId="urn:microsoft.com/office/officeart/2005/8/layout/hList6"/>
    <dgm:cxn modelId="{179D149C-8DA5-467E-B06E-3A56984D05A3}" type="presOf" srcId="{DA8A2D07-F387-4404-9FCB-397A6A028210}" destId="{E561ED5B-86C5-4F33-9AFB-CF29287F5ADA}" srcOrd="0" destOrd="0" presId="urn:microsoft.com/office/officeart/2005/8/layout/hList6"/>
    <dgm:cxn modelId="{17ABC706-99C1-4288-A7E9-6FAED9174EE3}" type="presParOf" srcId="{DE36D10E-86CD-4C6D-B150-31E525EF527D}" destId="{2AE1D4D4-A63C-4622-84B0-74ED38324CB1}" srcOrd="1" destOrd="0" presId="urn:microsoft.com/office/officeart/2005/8/layout/hList6"/>
    <dgm:cxn modelId="{B451823A-8F9F-4619-B109-4286E23CEBF2}" type="presParOf" srcId="{DE36D10E-86CD-4C6D-B150-31E525EF527D}" destId="{CB90536C-45AA-4FBE-BCAF-99890DDD97C8}" srcOrd="2" destOrd="0" presId="urn:microsoft.com/office/officeart/2005/8/layout/hList6"/>
    <dgm:cxn modelId="{041A5474-9755-4A84-8B8C-F37A1D24E844}" type="presOf" srcId="{D7AF1C1D-144B-4B25-A777-792381B7ED5B}" destId="{CB90536C-45AA-4FBE-BCAF-99890DDD97C8}" srcOrd="0" destOrd="0" presId="urn:microsoft.com/office/officeart/2005/8/layout/hList6"/>
    <dgm:cxn modelId="{2DD3A8F3-0C75-4231-B6A4-D64CB165D5EC}" type="presParOf" srcId="{DE36D10E-86CD-4C6D-B150-31E525EF527D}" destId="{155DCBB0-73F9-4F8F-A361-B90F0294764B}" srcOrd="3" destOrd="0" presId="urn:microsoft.com/office/officeart/2005/8/layout/hList6"/>
    <dgm:cxn modelId="{9230F267-A993-4871-9303-120C3D869D62}" type="presParOf" srcId="{DE36D10E-86CD-4C6D-B150-31E525EF527D}" destId="{35A89FA7-451D-44F0-A02E-1277ECD1BBE6}" srcOrd="4" destOrd="0" presId="urn:microsoft.com/office/officeart/2005/8/layout/hList6"/>
    <dgm:cxn modelId="{73FB9F1E-98DF-4E64-A5D2-BFC7A07130F9}" type="presOf" srcId="{07FA4ADD-8D96-4B06-AE7F-902B878DD8B1}" destId="{35A89FA7-451D-44F0-A02E-1277ECD1BBE6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101600" cy="76200"/>
        <a:chOff x="0" y="0"/>
        <a:chExt cx="101600" cy="76200"/>
      </a:xfrm>
    </dsp:grpSpPr>
    <dsp:sp>
      <dsp:nvSpPr>
        <dsp:cNvPr id="5" name="任意多边形 4"/>
        <dsp:cNvSpPr/>
      </dsp:nvSpPr>
      <dsp:spPr bwMode="white">
        <a:xfrm>
          <a:off x="14854" y="24435"/>
          <a:ext cx="35946" cy="27331"/>
        </a:xfrm>
        <a:custGeom>
          <a:avLst/>
          <a:gdLst/>
          <a:ahLst/>
          <a:cxnLst/>
          <a:pathLst>
            <a:path w="57" h="43">
              <a:moveTo>
                <a:pt x="57" y="0"/>
              </a:moveTo>
              <a:lnTo>
                <a:pt x="57" y="38"/>
              </a:lnTo>
              <a:lnTo>
                <a:pt x="0" y="38"/>
              </a:lnTo>
              <a:lnTo>
                <a:pt x="0" y="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4854" y="24435"/>
        <a:ext cx="35946" cy="27331"/>
      </dsp:txXfrm>
    </dsp:sp>
    <dsp:sp>
      <dsp:nvSpPr>
        <dsp:cNvPr id="8" name="任意多边形 7"/>
        <dsp:cNvSpPr/>
      </dsp:nvSpPr>
      <dsp:spPr bwMode="white">
        <a:xfrm>
          <a:off x="50800" y="24435"/>
          <a:ext cx="0" cy="27331"/>
        </a:xfrm>
        <a:custGeom>
          <a:avLst/>
          <a:gdLst/>
          <a:ahLst/>
          <a:cxnLst/>
          <a:pathLst>
            <a:path h="43">
              <a:moveTo>
                <a:pt x="0" y="0"/>
              </a:moveTo>
              <a:lnTo>
                <a:pt x="0" y="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0800" y="24435"/>
        <a:ext cx="0" cy="27331"/>
      </dsp:txXfrm>
    </dsp:sp>
    <dsp:sp>
      <dsp:nvSpPr>
        <dsp:cNvPr id="11" name="任意多边形 10"/>
        <dsp:cNvSpPr/>
      </dsp:nvSpPr>
      <dsp:spPr bwMode="white">
        <a:xfrm>
          <a:off x="50800" y="24435"/>
          <a:ext cx="35946" cy="27331"/>
        </a:xfrm>
        <a:custGeom>
          <a:avLst/>
          <a:gdLst/>
          <a:ahLst/>
          <a:cxnLst/>
          <a:pathLst>
            <a:path w="57" h="43">
              <a:moveTo>
                <a:pt x="0" y="0"/>
              </a:moveTo>
              <a:lnTo>
                <a:pt x="0" y="38"/>
              </a:lnTo>
              <a:lnTo>
                <a:pt x="57" y="38"/>
              </a:lnTo>
              <a:lnTo>
                <a:pt x="57" y="43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50800" y="24435"/>
        <a:ext cx="35946" cy="27331"/>
      </dsp:txXfrm>
    </dsp:sp>
    <dsp:sp>
      <dsp:nvSpPr>
        <dsp:cNvPr id="14" name="任意多边形 13"/>
        <dsp:cNvSpPr/>
      </dsp:nvSpPr>
      <dsp:spPr bwMode="white">
        <a:xfrm>
          <a:off x="47681" y="24435"/>
          <a:ext cx="3119" cy="13665"/>
        </a:xfrm>
        <a:custGeom>
          <a:avLst/>
          <a:gdLst/>
          <a:ahLst/>
          <a:cxnLst/>
          <a:pathLst>
            <a:path w="5" h="22">
              <a:moveTo>
                <a:pt x="5" y="0"/>
              </a:moveTo>
              <a:lnTo>
                <a:pt x="5" y="22"/>
              </a:lnTo>
              <a:lnTo>
                <a:pt x="0" y="2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7681" y="24435"/>
        <a:ext cx="3119" cy="13665"/>
      </dsp:txXfrm>
    </dsp:sp>
    <dsp:sp>
      <dsp:nvSpPr>
        <dsp:cNvPr id="3" name="矩形 2"/>
        <dsp:cNvSpPr/>
      </dsp:nvSpPr>
      <dsp:spPr bwMode="white">
        <a:xfrm>
          <a:off x="35946" y="9581"/>
          <a:ext cx="29708" cy="14854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*</a:t>
          </a:r>
          <a:endParaRPr lang="zh-CN" altLang="en-US"/>
        </a:p>
      </dsp:txBody>
      <dsp:txXfrm>
        <a:off x="35946" y="9581"/>
        <a:ext cx="29708" cy="14854"/>
      </dsp:txXfrm>
    </dsp:sp>
    <dsp:sp>
      <dsp:nvSpPr>
        <dsp:cNvPr id="6" name="矩形 5"/>
        <dsp:cNvSpPr/>
      </dsp:nvSpPr>
      <dsp:spPr bwMode="white">
        <a:xfrm>
          <a:off x="0" y="51765"/>
          <a:ext cx="29708" cy="14854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*</a:t>
          </a:r>
          <a:endParaRPr lang="zh-CN" altLang="en-US"/>
        </a:p>
      </dsp:txBody>
      <dsp:txXfrm>
        <a:off x="0" y="51765"/>
        <a:ext cx="29708" cy="14854"/>
      </dsp:txXfrm>
    </dsp:sp>
    <dsp:sp>
      <dsp:nvSpPr>
        <dsp:cNvPr id="9" name="矩形 8"/>
        <dsp:cNvSpPr/>
      </dsp:nvSpPr>
      <dsp:spPr bwMode="white">
        <a:xfrm>
          <a:off x="35946" y="51765"/>
          <a:ext cx="29708" cy="14854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*</a:t>
          </a:r>
          <a:endParaRPr lang="zh-CN" altLang="en-US"/>
        </a:p>
      </dsp:txBody>
      <dsp:txXfrm>
        <a:off x="35946" y="51765"/>
        <a:ext cx="29708" cy="14854"/>
      </dsp:txXfrm>
    </dsp:sp>
    <dsp:sp>
      <dsp:nvSpPr>
        <dsp:cNvPr id="12" name="矩形 11"/>
        <dsp:cNvSpPr/>
      </dsp:nvSpPr>
      <dsp:spPr bwMode="white">
        <a:xfrm>
          <a:off x="71892" y="51765"/>
          <a:ext cx="29708" cy="14854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*</a:t>
          </a:r>
          <a:endParaRPr lang="zh-CN" altLang="en-US"/>
        </a:p>
      </dsp:txBody>
      <dsp:txXfrm>
        <a:off x="71892" y="51765"/>
        <a:ext cx="29708" cy="14854"/>
      </dsp:txXfrm>
    </dsp:sp>
    <dsp:sp>
      <dsp:nvSpPr>
        <dsp:cNvPr id="15" name="矩形 14"/>
        <dsp:cNvSpPr/>
      </dsp:nvSpPr>
      <dsp:spPr bwMode="white">
        <a:xfrm>
          <a:off x="17973" y="30673"/>
          <a:ext cx="29708" cy="14854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3175" tIns="3175" rIns="3175" bIns="3175" anchor="ctr"/>
        <a:lstStyle>
          <a:lvl1pPr algn="ctr">
            <a:defRPr sz="500"/>
          </a:lvl1pPr>
          <a:lvl2pPr marL="57150" indent="-57150" algn="ctr">
            <a:defRPr sz="300"/>
          </a:lvl2pPr>
          <a:lvl3pPr marL="114300" indent="-57150" algn="ctr">
            <a:defRPr sz="300"/>
          </a:lvl3pPr>
          <a:lvl4pPr marL="171450" indent="-57150" algn="ctr">
            <a:defRPr sz="300"/>
          </a:lvl4pPr>
          <a:lvl5pPr marL="228600" indent="-57150" algn="ctr">
            <a:defRPr sz="300"/>
          </a:lvl5pPr>
          <a:lvl6pPr marL="285750" indent="-57150" algn="ctr">
            <a:defRPr sz="300"/>
          </a:lvl6pPr>
          <a:lvl7pPr marL="342900" indent="-57150" algn="ctr">
            <a:defRPr sz="300"/>
          </a:lvl7pPr>
          <a:lvl8pPr marL="400050" indent="-57150" algn="ctr">
            <a:defRPr sz="300"/>
          </a:lvl8pPr>
          <a:lvl9pPr marL="457200" indent="-57150" algn="ctr">
            <a:defRPr sz="3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*</a:t>
          </a:r>
          <a:endParaRPr lang="zh-CN" altLang="en-US"/>
        </a:p>
      </dsp:txBody>
      <dsp:txXfrm>
        <a:off x="17973" y="30673"/>
        <a:ext cx="29708" cy="14854"/>
      </dsp:txXfrm>
    </dsp:sp>
    <dsp:sp>
      <dsp:nvSpPr>
        <dsp:cNvPr id="4" name="矩形 3" hidden="1"/>
        <dsp:cNvSpPr/>
      </dsp:nvSpPr>
      <dsp:spPr bwMode="white">
        <a:xfrm>
          <a:off x="35946" y="9581"/>
          <a:ext cx="5942" cy="14854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5946" y="9581"/>
        <a:ext cx="5942" cy="14854"/>
      </dsp:txXfrm>
    </dsp:sp>
    <dsp:sp>
      <dsp:nvSpPr>
        <dsp:cNvPr id="7" name="矩形 6" hidden="1"/>
        <dsp:cNvSpPr/>
      </dsp:nvSpPr>
      <dsp:spPr bwMode="white">
        <a:xfrm>
          <a:off x="0" y="51765"/>
          <a:ext cx="5942" cy="14854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0" y="51765"/>
        <a:ext cx="5942" cy="14854"/>
      </dsp:txXfrm>
    </dsp:sp>
    <dsp:sp>
      <dsp:nvSpPr>
        <dsp:cNvPr id="10" name="矩形 9" hidden="1"/>
        <dsp:cNvSpPr/>
      </dsp:nvSpPr>
      <dsp:spPr bwMode="white">
        <a:xfrm>
          <a:off x="35946" y="51765"/>
          <a:ext cx="5942" cy="14854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35946" y="51765"/>
        <a:ext cx="5942" cy="14854"/>
      </dsp:txXfrm>
    </dsp:sp>
    <dsp:sp>
      <dsp:nvSpPr>
        <dsp:cNvPr id="13" name="矩形 12" hidden="1"/>
        <dsp:cNvSpPr/>
      </dsp:nvSpPr>
      <dsp:spPr bwMode="white">
        <a:xfrm>
          <a:off x="71892" y="51765"/>
          <a:ext cx="5942" cy="14854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71892" y="51765"/>
        <a:ext cx="5942" cy="14854"/>
      </dsp:txXfrm>
    </dsp:sp>
    <dsp:sp>
      <dsp:nvSpPr>
        <dsp:cNvPr id="16" name="矩形 15" hidden="1"/>
        <dsp:cNvSpPr/>
      </dsp:nvSpPr>
      <dsp:spPr bwMode="white">
        <a:xfrm>
          <a:off x="17973" y="30673"/>
          <a:ext cx="5942" cy="14854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Xfrm>
        <a:off x="17973" y="30673"/>
        <a:ext cx="5942" cy="14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128000" cy="5418455"/>
        <a:chOff x="0" y="0"/>
        <a:chExt cx="8128000" cy="5418455"/>
      </a:xfrm>
    </dsp:grpSpPr>
    <dsp:sp>
      <dsp:nvSpPr>
        <dsp:cNvPr id="3" name="流程图: 手动操作 2"/>
        <dsp:cNvSpPr/>
      </dsp:nvSpPr>
      <dsp:spPr bwMode="white">
        <a:xfrm rot="-5400000">
          <a:off x="-1419069" y="1419069"/>
          <a:ext cx="5418455" cy="2580317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vert="horz" wrap="square" lIns="184150" tIns="0" rIns="184150" bIns="0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/>
            <a:t>Analysis</a:t>
          </a:r>
          <a:endParaRPr lang="en-US" altLang="zh-CN"/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/>
            <a:t>before you coding Figure out what you wanted to do</a:t>
          </a:r>
          <a:endParaRPr lang="zh-CN" altLang="en-US"/>
        </a:p>
      </dsp:txBody>
      <dsp:txXfrm rot="-5400000">
        <a:off x="-1419069" y="1419069"/>
        <a:ext cx="5418455" cy="2580317"/>
      </dsp:txXfrm>
    </dsp:sp>
    <dsp:sp>
      <dsp:nvSpPr>
        <dsp:cNvPr id="4" name="流程图: 手动操作 3"/>
        <dsp:cNvSpPr/>
      </dsp:nvSpPr>
      <dsp:spPr bwMode="white">
        <a:xfrm rot="-5400000">
          <a:off x="1354772" y="1419069"/>
          <a:ext cx="5418455" cy="2580317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lIns="184150" tIns="0" rIns="184150" bIns="0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/>
            <a:t>IIDE  Version control</a:t>
          </a:r>
          <a:r>
            <a:rPr lang="zh-CN" altLang="en-US"/>
            <a:t>* </a:t>
          </a:r>
          <a:r>
            <a:rPr lang="en-US" altLang="zh-CN"/>
            <a:t>and Error solving ability</a:t>
          </a:r>
          <a:endParaRPr lang="en-US" altLang="zh-CN"/>
        </a:p>
      </dsp:txBody>
      <dsp:txXfrm rot="-5400000">
        <a:off x="1354772" y="1419069"/>
        <a:ext cx="5418455" cy="2580317"/>
      </dsp:txXfrm>
    </dsp:sp>
    <dsp:sp>
      <dsp:nvSpPr>
        <dsp:cNvPr id="5" name="流程图: 手动操作 4"/>
        <dsp:cNvSpPr/>
      </dsp:nvSpPr>
      <dsp:spPr bwMode="white">
        <a:xfrm rot="-5400000">
          <a:off x="4128614" y="1419069"/>
          <a:ext cx="5418455" cy="2580317"/>
        </a:xfrm>
        <a:prstGeom prst="flowChartManualOperation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5400000" lIns="184150" tIns="0" rIns="184150" bIns="0" anchor="ctr"/>
        <a:lstStyle>
          <a:lvl1pPr algn="ctr">
            <a:defRPr sz="2900"/>
          </a:lvl1pPr>
          <a:lvl2pPr marL="228600" indent="-228600" algn="ctr">
            <a:defRPr sz="2200"/>
          </a:lvl2pPr>
          <a:lvl3pPr marL="457200" indent="-228600" algn="ctr">
            <a:defRPr sz="2200"/>
          </a:lvl3pPr>
          <a:lvl4pPr marL="685800" indent="-228600" algn="ctr">
            <a:defRPr sz="2200"/>
          </a:lvl4pPr>
          <a:lvl5pPr marL="914400" indent="-228600" algn="ctr">
            <a:defRPr sz="2200"/>
          </a:lvl5pPr>
          <a:lvl6pPr marL="1143000" indent="-228600" algn="ctr">
            <a:defRPr sz="2200"/>
          </a:lvl6pPr>
          <a:lvl7pPr marL="1371600" indent="-228600" algn="ctr">
            <a:defRPr sz="2200"/>
          </a:lvl7pPr>
          <a:lvl8pPr marL="1600200" indent="-228600" algn="ctr">
            <a:defRPr sz="2200"/>
          </a:lvl8pPr>
          <a:lvl9pPr marL="1828800" indent="-228600" algn="ctr">
            <a:defRPr sz="2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/>
            <a:t>Teamwork spirits and learn to understand others' thinking</a:t>
          </a:r>
          <a:r>
            <a:rPr lang="zh-CN" altLang="en-US"/>
            <a:t>*</a:t>
          </a:r>
          <a:endParaRPr lang="zh-CN" altLang="en-US"/>
        </a:p>
      </dsp:txBody>
      <dsp:txXfrm rot="-5400000">
        <a:off x="4128614" y="1419069"/>
        <a:ext cx="5418455" cy="2580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A1A9F-C8FF-4FC4-BAD9-A98BB29F29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BA50F-256F-4688-AF2B-4D9859DA17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BA50F-256F-4688-AF2B-4D9859DA17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r="791" b="9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191F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4.png"/><Relationship Id="rId1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emf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7.xml"/><Relationship Id="rId1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8.xml"/><Relationship Id="rId1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9.xml"/><Relationship Id="rId1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0.xml"/><Relationship Id="rId1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3.emf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1.xml"/><Relationship Id="rId1" Type="http://schemas.openxmlformats.org/officeDocument/2006/relationships/image" Target="../media/image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2.xml"/><Relationship Id="rId1" Type="http://schemas.openxmlformats.org/officeDocument/2006/relationships/image" Target="../media/image3.emf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3.emf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.emf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7.wmf"/><Relationship Id="rId4" Type="http://schemas.openxmlformats.org/officeDocument/2006/relationships/package" Target="../embeddings/Workbook1.xlsx"/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5.png"/><Relationship Id="rId1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3.xml"/><Relationship Id="rId1" Type="http://schemas.openxmlformats.org/officeDocument/2006/relationships/image" Target="../media/image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4.xml"/><Relationship Id="rId1" Type="http://schemas.openxmlformats.org/officeDocument/2006/relationships/image" Target="../media/image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5.xml"/><Relationship Id="rId1" Type="http://schemas.openxmlformats.org/officeDocument/2006/relationships/image" Target="../media/image3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6.xml"/><Relationship Id="rId1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2.jpeg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3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3.emf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7.xml"/><Relationship Id="rId1" Type="http://schemas.openxmlformats.org/officeDocument/2006/relationships/image" Target="../media/image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8.xml"/><Relationship Id="rId1" Type="http://schemas.openxmlformats.org/officeDocument/2006/relationships/image" Target="../media/image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3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9.xml"/><Relationship Id="rId1" Type="http://schemas.openxmlformats.org/officeDocument/2006/relationships/image" Target="../media/image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0.xml"/><Relationship Id="rId1" Type="http://schemas.openxmlformats.org/officeDocument/2006/relationships/image" Target="../media/image3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3.emf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3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.emf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1.xml"/><Relationship Id="rId1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.emf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6.xml"/><Relationship Id="rId1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8388" y="350520"/>
            <a:ext cx="6264588" cy="62484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6930" y="3306380"/>
            <a:ext cx="1066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汇报小组：紫色小组</a:t>
            </a:r>
            <a:endParaRPr lang="zh-CN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69210" y="2042795"/>
            <a:ext cx="720344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+mj-ea"/>
                <a:ea typeface="+mj-ea"/>
              </a:rPr>
              <a:t>SMS</a:t>
            </a:r>
            <a:endParaRPr lang="en-US" altLang="zh-CN" sz="32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会议管理系统</a:t>
            </a:r>
            <a:endParaRPr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282" y="105352"/>
            <a:ext cx="1793358" cy="6725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倪明辉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427480"/>
            <a:ext cx="9908540" cy="207137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61365" y="3907790"/>
            <a:ext cx="106692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[{"children":[],"menuId":"1002","menuName":"上海","menuOrderid":"1","menuParentid":"1"},{"children":[{"children":[],"menuId":"1001001","menuName":"厦门","menuOrderid":"0","menuParentid":"1001"}],"menuId":"1001","menuName":"福建","menuOrderid":"2","menuParentid":"1"}]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倪明辉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2800" y="2504440"/>
            <a:ext cx="611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使用</a:t>
            </a:r>
            <a:r>
              <a:rPr lang="en-US" altLang="zh-CN" b="1">
                <a:solidFill>
                  <a:schemeClr val="bg1"/>
                </a:solidFill>
              </a:rPr>
              <a:t>Mybaties</a:t>
            </a:r>
            <a:r>
              <a:rPr lang="zh-CN" altLang="en-US" b="1">
                <a:solidFill>
                  <a:schemeClr val="bg1"/>
                </a:solidFill>
              </a:rPr>
              <a:t>自动生成</a:t>
            </a:r>
            <a:r>
              <a:rPr lang="en-US" altLang="zh-CN" b="1">
                <a:solidFill>
                  <a:schemeClr val="bg1"/>
                </a:solidFill>
              </a:rPr>
              <a:t>pojo</a:t>
            </a:r>
            <a:r>
              <a:rPr lang="zh-CN" altLang="en-US" b="1">
                <a:solidFill>
                  <a:schemeClr val="bg1"/>
                </a:solidFill>
              </a:rPr>
              <a:t>和</a:t>
            </a:r>
            <a:r>
              <a:rPr lang="en-US" altLang="zh-CN" b="1">
                <a:solidFill>
                  <a:schemeClr val="bg1"/>
                </a:solidFill>
              </a:rPr>
              <a:t>dao</a:t>
            </a:r>
            <a:r>
              <a:rPr lang="zh-CN" altLang="en-US" b="1">
                <a:solidFill>
                  <a:schemeClr val="bg1"/>
                </a:solidFill>
              </a:rPr>
              <a:t>层代码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30" y="906780"/>
            <a:ext cx="6846570" cy="15316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605" y="2938780"/>
            <a:ext cx="6843395" cy="3734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倪明辉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37460" y="1973580"/>
            <a:ext cx="64109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不足之处：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	</a:t>
            </a:r>
            <a:r>
              <a:rPr lang="zh-CN" altLang="en-US" b="1">
                <a:solidFill>
                  <a:schemeClr val="bg1"/>
                </a:solidFill>
              </a:rPr>
              <a:t>在</a:t>
            </a:r>
            <a:r>
              <a:rPr lang="en-US" altLang="zh-CN" b="1">
                <a:solidFill>
                  <a:schemeClr val="bg1"/>
                </a:solidFill>
              </a:rPr>
              <a:t>pojo</a:t>
            </a:r>
            <a:r>
              <a:rPr lang="zh-CN" altLang="en-US" b="1">
                <a:solidFill>
                  <a:schemeClr val="bg1"/>
                </a:solidFill>
              </a:rPr>
              <a:t>层和</a:t>
            </a:r>
            <a:r>
              <a:rPr lang="en-US" altLang="zh-CN" b="1">
                <a:solidFill>
                  <a:schemeClr val="bg1"/>
                </a:solidFill>
              </a:rPr>
              <a:t>dao</a:t>
            </a:r>
            <a:r>
              <a:rPr lang="zh-CN" altLang="en-US" b="1">
                <a:solidFill>
                  <a:schemeClr val="bg1"/>
                </a:solidFill>
              </a:rPr>
              <a:t>层的代码是采用</a:t>
            </a:r>
            <a:r>
              <a:rPr lang="en-US" altLang="zh-CN" b="1">
                <a:solidFill>
                  <a:schemeClr val="bg1"/>
                </a:solidFill>
              </a:rPr>
              <a:t>Mybatis Generator</a:t>
            </a:r>
            <a:r>
              <a:rPr lang="zh-CN" altLang="en-US" b="1">
                <a:solidFill>
                  <a:schemeClr val="bg1"/>
                </a:solidFill>
              </a:rPr>
              <a:t>自动生成的，主要是</a:t>
            </a:r>
            <a:r>
              <a:rPr lang="en-US" altLang="zh-CN" b="1">
                <a:solidFill>
                  <a:schemeClr val="bg1"/>
                </a:solidFill>
              </a:rPr>
              <a:t>dao</a:t>
            </a:r>
            <a:r>
              <a:rPr lang="zh-CN" altLang="en-US" b="1">
                <a:solidFill>
                  <a:schemeClr val="bg1"/>
                </a:solidFill>
              </a:rPr>
              <a:t>层自动生成的操作比较少，所以需要在此基础上增加和修改方法。</a:t>
            </a:r>
            <a:endParaRPr lang="zh-CN" altLang="en-US" b="1">
              <a:solidFill>
                <a:schemeClr val="bg1"/>
              </a:solidFill>
            </a:endParaRPr>
          </a:p>
          <a:p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完善点：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en-US" altLang="zh-CN" b="1">
                <a:solidFill>
                  <a:schemeClr val="bg1"/>
                </a:solidFill>
              </a:rPr>
              <a:t>	</a:t>
            </a:r>
            <a:r>
              <a:rPr lang="zh-CN" altLang="en-US" b="1">
                <a:solidFill>
                  <a:schemeClr val="bg1"/>
                </a:solidFill>
              </a:rPr>
              <a:t>可采用</a:t>
            </a:r>
            <a:r>
              <a:rPr lang="en-US" altLang="zh-CN" b="1">
                <a:solidFill>
                  <a:schemeClr val="bg1"/>
                </a:solidFill>
              </a:rPr>
              <a:t>Spring data JPA</a:t>
            </a:r>
            <a:r>
              <a:rPr lang="zh-CN" altLang="en-US" b="1">
                <a:solidFill>
                  <a:schemeClr val="bg1"/>
                </a:solidFill>
              </a:rPr>
              <a:t>来进一步简化</a:t>
            </a:r>
            <a:r>
              <a:rPr lang="en-US" altLang="zh-CN" b="1">
                <a:solidFill>
                  <a:schemeClr val="bg1"/>
                </a:solidFill>
              </a:rPr>
              <a:t>dao</a:t>
            </a:r>
            <a:r>
              <a:rPr lang="zh-CN" altLang="en-US" b="1">
                <a:solidFill>
                  <a:schemeClr val="bg1"/>
                </a:solidFill>
              </a:rPr>
              <a:t>层开发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倪明辉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38400" y="4407535"/>
            <a:ext cx="611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Service</a:t>
            </a:r>
            <a:r>
              <a:rPr lang="zh-CN" altLang="en-US" b="1">
                <a:solidFill>
                  <a:schemeClr val="bg1"/>
                </a:solidFill>
              </a:rPr>
              <a:t>层实现业务代码，并实现事务处理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967605"/>
            <a:ext cx="5182235" cy="144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906780"/>
            <a:ext cx="6782435" cy="3360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倪明辉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22070" y="1186180"/>
            <a:ext cx="611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Controller</a:t>
            </a:r>
            <a:r>
              <a:rPr lang="zh-CN" altLang="en-US" b="1">
                <a:solidFill>
                  <a:schemeClr val="bg1"/>
                </a:solidFill>
              </a:rPr>
              <a:t>层主要方法：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70" y="2150745"/>
            <a:ext cx="8481695" cy="419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70" y="3239135"/>
            <a:ext cx="7460615" cy="5638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070" y="4436110"/>
            <a:ext cx="6462395" cy="457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2070" y="5561330"/>
            <a:ext cx="7933055" cy="7391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22070" y="1782445"/>
            <a:ext cx="611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返回验证码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2070" y="2870835"/>
            <a:ext cx="611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登录校验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22070" y="4067810"/>
            <a:ext cx="611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RESTful</a:t>
            </a:r>
            <a:r>
              <a:rPr lang="zh-CN" altLang="en-US" b="1">
                <a:solidFill>
                  <a:schemeClr val="bg1"/>
                </a:solidFill>
              </a:rPr>
              <a:t>形式：</a:t>
            </a:r>
            <a:r>
              <a:rPr lang="en-US" altLang="zh-CN" b="1">
                <a:solidFill>
                  <a:schemeClr val="bg1"/>
                </a:solidFill>
              </a:rPr>
              <a:t>get</a:t>
            </a:r>
            <a:r>
              <a:rPr lang="zh-CN" altLang="en-US" b="1">
                <a:solidFill>
                  <a:schemeClr val="bg1"/>
                </a:solidFill>
              </a:rPr>
              <a:t>请求返回账户信息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2070" y="5193030"/>
            <a:ext cx="611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RESTful</a:t>
            </a:r>
            <a:r>
              <a:rPr lang="zh-CN" altLang="en-US" b="1">
                <a:solidFill>
                  <a:schemeClr val="bg1"/>
                </a:solidFill>
              </a:rPr>
              <a:t>形式：</a:t>
            </a:r>
            <a:r>
              <a:rPr lang="en-US" altLang="zh-CN" b="1">
                <a:solidFill>
                  <a:schemeClr val="bg1"/>
                </a:solidFill>
              </a:rPr>
              <a:t>post</a:t>
            </a:r>
            <a:r>
              <a:rPr lang="zh-CN" altLang="en-US" b="1">
                <a:solidFill>
                  <a:schemeClr val="bg1"/>
                </a:solidFill>
              </a:rPr>
              <a:t>请求修改账户密码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倪明辉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5" y="1255395"/>
            <a:ext cx="12045950" cy="55206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61305" y="652145"/>
            <a:ext cx="146875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登录界面</a:t>
            </a:r>
            <a:endParaRPr 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倪明辉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61465" y="1254760"/>
            <a:ext cx="9044940" cy="1568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登录界面：</a:t>
            </a:r>
            <a:endParaRPr 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1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Spring AOP</a:t>
            </a:r>
            <a:r>
              <a:rPr lang="zh-CN" altLang="en-US" sz="2400" dirty="0">
                <a:solidFill>
                  <a:schemeClr val="bg1"/>
                </a:solidFill>
              </a:rPr>
              <a:t>：登录成功或用户注销时将用户登录信息写入</a:t>
            </a:r>
            <a:r>
              <a:rPr lang="en-US" altLang="zh-CN" sz="2400" dirty="0">
                <a:solidFill>
                  <a:schemeClr val="bg1"/>
                </a:solidFill>
              </a:rPr>
              <a:t>log_account</a:t>
            </a:r>
            <a:r>
              <a:rPr lang="zh-CN" altLang="en-US" sz="2400" dirty="0">
                <a:solidFill>
                  <a:schemeClr val="bg1"/>
                </a:solidFill>
              </a:rPr>
              <a:t>表中</a:t>
            </a:r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2</a:t>
            </a:r>
            <a:r>
              <a:rPr lang="zh-CN" altLang="en-US" sz="2400" dirty="0">
                <a:solidFill>
                  <a:schemeClr val="bg1"/>
                </a:solidFill>
              </a:rPr>
              <a:t>、服务器端数据校验：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2984500"/>
            <a:ext cx="8809355" cy="2156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倪明辉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61465" y="1254760"/>
            <a:ext cx="904494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修改密码界面：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85" y="1999615"/>
            <a:ext cx="3764915" cy="3063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倪明辉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73530" y="1622425"/>
            <a:ext cx="9044940" cy="15684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不足之处</a:t>
            </a:r>
            <a:r>
              <a:rPr lang="zh-CN" sz="2400" dirty="0">
                <a:solidFill>
                  <a:schemeClr val="bg1"/>
                </a:solidFill>
              </a:rPr>
              <a:t>：</a:t>
            </a:r>
            <a:endParaRPr 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1</a:t>
            </a:r>
            <a:r>
              <a:rPr lang="zh-CN" altLang="en-US" sz="2400" dirty="0">
                <a:solidFill>
                  <a:schemeClr val="bg1"/>
                </a:solidFill>
              </a:rPr>
              <a:t>、由于时间较紧，未使用</a:t>
            </a:r>
            <a:r>
              <a:rPr lang="en-US" altLang="zh-CN" sz="2400" dirty="0">
                <a:solidFill>
                  <a:schemeClr val="bg1"/>
                </a:solidFill>
              </a:rPr>
              <a:t>Spring Security</a:t>
            </a:r>
            <a:r>
              <a:rPr lang="zh-CN" altLang="en-US" sz="2400" dirty="0">
                <a:solidFill>
                  <a:schemeClr val="bg1"/>
                </a:solidFill>
              </a:rPr>
              <a:t>进行安全认证等</a:t>
            </a:r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2</a:t>
            </a:r>
            <a:r>
              <a:rPr lang="zh-CN" altLang="en-US" sz="2400" dirty="0">
                <a:solidFill>
                  <a:schemeClr val="bg1"/>
                </a:solidFill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</a:rPr>
              <a:t>Spring Data JPA</a:t>
            </a:r>
            <a:r>
              <a:rPr lang="zh-CN" altLang="en-US" sz="2400" dirty="0">
                <a:solidFill>
                  <a:schemeClr val="bg1"/>
                </a:solidFill>
              </a:rPr>
              <a:t>可继续</a:t>
            </a:r>
            <a:r>
              <a:rPr lang="zh-CN" altLang="en-US" sz="2400" dirty="0">
                <a:solidFill>
                  <a:schemeClr val="bg1"/>
                </a:solidFill>
              </a:rPr>
              <a:t>优化</a:t>
            </a:r>
            <a:r>
              <a:rPr lang="en-US" altLang="zh-CN" sz="2400" dirty="0">
                <a:solidFill>
                  <a:schemeClr val="bg1"/>
                </a:solidFill>
              </a:rPr>
              <a:t>dao</a:t>
            </a:r>
            <a:r>
              <a:rPr lang="zh-CN" altLang="en-US" sz="2400" dirty="0">
                <a:solidFill>
                  <a:schemeClr val="bg1"/>
                </a:solidFill>
              </a:rPr>
              <a:t>层操作</a:t>
            </a:r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3</a:t>
            </a:r>
            <a:r>
              <a:rPr lang="zh-CN" altLang="en-US" sz="2400" dirty="0">
                <a:solidFill>
                  <a:schemeClr val="bg1"/>
                </a:solidFill>
              </a:rPr>
              <a:t>、未启用数据缓存（如：EhCache，</a:t>
            </a:r>
            <a:r>
              <a:rPr lang="en-US" altLang="zh-CN" sz="2400" dirty="0">
                <a:solidFill>
                  <a:schemeClr val="bg1"/>
                </a:solidFill>
              </a:rPr>
              <a:t>Redis</a:t>
            </a:r>
            <a:r>
              <a:rPr lang="zh-CN" altLang="en-US" sz="2400" dirty="0">
                <a:solidFill>
                  <a:schemeClr val="bg1"/>
                </a:solidFill>
              </a:rPr>
              <a:t>等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38935" y="3638550"/>
            <a:ext cx="9044940" cy="119888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收获：</a:t>
            </a:r>
            <a:endParaRPr 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1</a:t>
            </a:r>
            <a:r>
              <a:rPr lang="zh-CN" altLang="en-US" sz="2400" dirty="0">
                <a:solidFill>
                  <a:schemeClr val="bg1"/>
                </a:solidFill>
              </a:rPr>
              <a:t>、大致了解了公司实际开发的流程与规范</a:t>
            </a:r>
            <a:endParaRPr lang="zh-CN" altLang="en-US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	2</a:t>
            </a:r>
            <a:r>
              <a:rPr lang="zh-CN" altLang="en-US" sz="2400" dirty="0">
                <a:solidFill>
                  <a:schemeClr val="bg1"/>
                </a:solidFill>
              </a:rPr>
              <a:t>、使用</a:t>
            </a:r>
            <a:r>
              <a:rPr lang="en-US" altLang="zh-CN" sz="2400" dirty="0">
                <a:solidFill>
                  <a:schemeClr val="bg1"/>
                </a:solidFill>
              </a:rPr>
              <a:t>git</a:t>
            </a:r>
            <a:r>
              <a:rPr lang="zh-CN" altLang="en-US" sz="2400" dirty="0">
                <a:solidFill>
                  <a:schemeClr val="bg1"/>
                </a:solidFill>
              </a:rPr>
              <a:t>进行团队分工协作（碰到冲突如何解决等）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DDDDD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74749" y="3080007"/>
            <a:ext cx="6842502" cy="830997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Thanks For Watching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5370" y="6263006"/>
            <a:ext cx="246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BE3ED"/>
                </a:solidFill>
              </a:rPr>
              <a:t>More Than One</a:t>
            </a:r>
            <a:endParaRPr lang="zh-CN" altLang="en-US" sz="2000" dirty="0">
              <a:solidFill>
                <a:srgbClr val="DBE3ED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73900" y="6499553"/>
            <a:ext cx="65487" cy="65487"/>
          </a:xfrm>
          <a:prstGeom prst="ellipse">
            <a:avLst/>
          </a:prstGeom>
          <a:solidFill>
            <a:srgbClr val="2C6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167522" y="6499553"/>
            <a:ext cx="65487" cy="65487"/>
          </a:xfrm>
          <a:prstGeom prst="ellipse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61143" y="6499553"/>
            <a:ext cx="65487" cy="65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8292" y="2308320"/>
            <a:ext cx="1664018" cy="1659718"/>
          </a:xfrm>
          <a:prstGeom prst="rect">
            <a:avLst/>
          </a:prstGeom>
        </p:spPr>
      </p:pic>
      <p:grpSp>
        <p:nvGrpSpPr>
          <p:cNvPr id="35" name="组合 8"/>
          <p:cNvGrpSpPr/>
          <p:nvPr/>
        </p:nvGrpSpPr>
        <p:grpSpPr bwMode="auto">
          <a:xfrm>
            <a:off x="4597400" y="2846063"/>
            <a:ext cx="352425" cy="468312"/>
            <a:chOff x="4289374" y="4629205"/>
            <a:chExt cx="352631" cy="468630"/>
          </a:xfrm>
        </p:grpSpPr>
        <p:sp>
          <p:nvSpPr>
            <p:cNvPr id="36" name="Freeform 49"/>
            <p:cNvSpPr/>
            <p:nvPr/>
          </p:nvSpPr>
          <p:spPr bwMode="auto">
            <a:xfrm>
              <a:off x="4289374" y="4687978"/>
              <a:ext cx="352631" cy="409857"/>
            </a:xfrm>
            <a:custGeom>
              <a:avLst/>
              <a:gdLst>
                <a:gd name="T0" fmla="*/ 545388694 w 228"/>
                <a:gd name="T1" fmla="*/ 633897209 h 265"/>
                <a:gd name="T2" fmla="*/ 0 w 228"/>
                <a:gd name="T3" fmla="*/ 633897209 h 265"/>
                <a:gd name="T4" fmla="*/ 0 w 228"/>
                <a:gd name="T5" fmla="*/ 0 h 265"/>
                <a:gd name="T6" fmla="*/ 90898373 w 228"/>
                <a:gd name="T7" fmla="*/ 0 h 265"/>
                <a:gd name="T8" fmla="*/ 90898373 w 228"/>
                <a:gd name="T9" fmla="*/ 45449275 h 265"/>
                <a:gd name="T10" fmla="*/ 45449187 w 228"/>
                <a:gd name="T11" fmla="*/ 45449275 h 265"/>
                <a:gd name="T12" fmla="*/ 45449187 w 228"/>
                <a:gd name="T13" fmla="*/ 588447935 h 265"/>
                <a:gd name="T14" fmla="*/ 499939507 w 228"/>
                <a:gd name="T15" fmla="*/ 588447935 h 265"/>
                <a:gd name="T16" fmla="*/ 499939507 w 228"/>
                <a:gd name="T17" fmla="*/ 45449275 h 265"/>
                <a:gd name="T18" fmla="*/ 454490320 w 228"/>
                <a:gd name="T19" fmla="*/ 45449275 h 265"/>
                <a:gd name="T20" fmla="*/ 454490320 w 228"/>
                <a:gd name="T21" fmla="*/ 0 h 265"/>
                <a:gd name="T22" fmla="*/ 545388694 w 228"/>
                <a:gd name="T23" fmla="*/ 0 h 265"/>
                <a:gd name="T24" fmla="*/ 545388694 w 228"/>
                <a:gd name="T25" fmla="*/ 633897209 h 2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28" h="265">
                  <a:moveTo>
                    <a:pt x="228" y="265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19"/>
                  </a:lnTo>
                  <a:lnTo>
                    <a:pt x="19" y="19"/>
                  </a:lnTo>
                  <a:lnTo>
                    <a:pt x="19" y="246"/>
                  </a:lnTo>
                  <a:lnTo>
                    <a:pt x="209" y="246"/>
                  </a:lnTo>
                  <a:lnTo>
                    <a:pt x="209" y="19"/>
                  </a:lnTo>
                  <a:lnTo>
                    <a:pt x="190" y="19"/>
                  </a:lnTo>
                  <a:lnTo>
                    <a:pt x="190" y="0"/>
                  </a:lnTo>
                  <a:lnTo>
                    <a:pt x="228" y="0"/>
                  </a:lnTo>
                  <a:lnTo>
                    <a:pt x="228" y="26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50"/>
            <p:cNvSpPr>
              <a:spLocks noEditPoints="1"/>
            </p:cNvSpPr>
            <p:nvPr/>
          </p:nvSpPr>
          <p:spPr bwMode="auto">
            <a:xfrm>
              <a:off x="4377532" y="4629205"/>
              <a:ext cx="176316" cy="117543"/>
            </a:xfrm>
            <a:custGeom>
              <a:avLst/>
              <a:gdLst>
                <a:gd name="T0" fmla="*/ 647652747 w 48"/>
                <a:gd name="T1" fmla="*/ 431761152 h 32"/>
                <a:gd name="T2" fmla="*/ 0 w 48"/>
                <a:gd name="T3" fmla="*/ 431761152 h 32"/>
                <a:gd name="T4" fmla="*/ 0 w 48"/>
                <a:gd name="T5" fmla="*/ 107941206 h 32"/>
                <a:gd name="T6" fmla="*/ 175405034 w 48"/>
                <a:gd name="T7" fmla="*/ 107941206 h 32"/>
                <a:gd name="T8" fmla="*/ 323826374 w 48"/>
                <a:gd name="T9" fmla="*/ 0 h 32"/>
                <a:gd name="T10" fmla="*/ 472247713 w 48"/>
                <a:gd name="T11" fmla="*/ 107941206 h 32"/>
                <a:gd name="T12" fmla="*/ 647652747 w 48"/>
                <a:gd name="T13" fmla="*/ 107941206 h 32"/>
                <a:gd name="T14" fmla="*/ 647652747 w 48"/>
                <a:gd name="T15" fmla="*/ 431761152 h 32"/>
                <a:gd name="T16" fmla="*/ 107942125 w 48"/>
                <a:gd name="T17" fmla="*/ 323819945 h 32"/>
                <a:gd name="T18" fmla="*/ 539710623 w 48"/>
                <a:gd name="T19" fmla="*/ 323819945 h 32"/>
                <a:gd name="T20" fmla="*/ 539710623 w 48"/>
                <a:gd name="T21" fmla="*/ 215882412 h 32"/>
                <a:gd name="T22" fmla="*/ 377797436 w 48"/>
                <a:gd name="T23" fmla="*/ 215882412 h 32"/>
                <a:gd name="T24" fmla="*/ 377797436 w 48"/>
                <a:gd name="T25" fmla="*/ 161911809 h 32"/>
                <a:gd name="T26" fmla="*/ 323826374 w 48"/>
                <a:gd name="T27" fmla="*/ 107941206 h 32"/>
                <a:gd name="T28" fmla="*/ 269855311 w 48"/>
                <a:gd name="T29" fmla="*/ 161911809 h 32"/>
                <a:gd name="T30" fmla="*/ 269855311 w 48"/>
                <a:gd name="T31" fmla="*/ 215882412 h 32"/>
                <a:gd name="T32" fmla="*/ 107942125 w 48"/>
                <a:gd name="T33" fmla="*/ 215882412 h 32"/>
                <a:gd name="T34" fmla="*/ 107942125 w 48"/>
                <a:gd name="T35" fmla="*/ 323819945 h 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8" h="32">
                  <a:moveTo>
                    <a:pt x="48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3"/>
                    <a:pt x="19" y="0"/>
                    <a:pt x="24" y="0"/>
                  </a:cubicBezTo>
                  <a:cubicBezTo>
                    <a:pt x="29" y="0"/>
                    <a:pt x="34" y="3"/>
                    <a:pt x="35" y="8"/>
                  </a:cubicBezTo>
                  <a:cubicBezTo>
                    <a:pt x="48" y="8"/>
                    <a:pt x="48" y="8"/>
                    <a:pt x="48" y="8"/>
                  </a:cubicBezTo>
                  <a:lnTo>
                    <a:pt x="48" y="32"/>
                  </a:lnTo>
                  <a:close/>
                  <a:moveTo>
                    <a:pt x="8" y="24"/>
                  </a:moveTo>
                  <a:cubicBezTo>
                    <a:pt x="40" y="24"/>
                    <a:pt x="40" y="24"/>
                    <a:pt x="40" y="24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6" y="8"/>
                    <a:pt x="24" y="8"/>
                  </a:cubicBezTo>
                  <a:cubicBezTo>
                    <a:pt x="22" y="8"/>
                    <a:pt x="20" y="10"/>
                    <a:pt x="20" y="12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8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51"/>
            <p:cNvSpPr>
              <a:spLocks noChangeArrowheads="1"/>
            </p:cNvSpPr>
            <p:nvPr/>
          </p:nvSpPr>
          <p:spPr bwMode="auto">
            <a:xfrm>
              <a:off x="4422384" y="4819441"/>
              <a:ext cx="29385" cy="2041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Rectangle 52"/>
            <p:cNvSpPr>
              <a:spLocks noChangeArrowheads="1"/>
            </p:cNvSpPr>
            <p:nvPr/>
          </p:nvSpPr>
          <p:spPr bwMode="auto">
            <a:xfrm>
              <a:off x="4479610" y="4790055"/>
              <a:ext cx="29385" cy="2335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Rectangle 53"/>
            <p:cNvSpPr>
              <a:spLocks noChangeArrowheads="1"/>
            </p:cNvSpPr>
            <p:nvPr/>
          </p:nvSpPr>
          <p:spPr bwMode="auto">
            <a:xfrm>
              <a:off x="4538382" y="4833361"/>
              <a:ext cx="29385" cy="1902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Rectangle 54"/>
            <p:cNvSpPr>
              <a:spLocks noChangeArrowheads="1"/>
            </p:cNvSpPr>
            <p:nvPr/>
          </p:nvSpPr>
          <p:spPr bwMode="auto">
            <a:xfrm>
              <a:off x="4363612" y="4921519"/>
              <a:ext cx="29385" cy="102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0" name="Freeform 70"/>
          <p:cNvSpPr/>
          <p:nvPr/>
        </p:nvSpPr>
        <p:spPr bwMode="auto">
          <a:xfrm>
            <a:off x="1963738" y="2852413"/>
            <a:ext cx="457200" cy="455612"/>
          </a:xfrm>
          <a:custGeom>
            <a:avLst/>
            <a:gdLst>
              <a:gd name="T0" fmla="*/ 482562243 w 296"/>
              <a:gd name="T1" fmla="*/ 704664966 h 295"/>
              <a:gd name="T2" fmla="*/ 289058522 w 296"/>
              <a:gd name="T3" fmla="*/ 537456539 h 295"/>
              <a:gd name="T4" fmla="*/ 289058522 w 296"/>
              <a:gd name="T5" fmla="*/ 592395745 h 295"/>
              <a:gd name="T6" fmla="*/ 293837497 w 296"/>
              <a:gd name="T7" fmla="*/ 580452506 h 295"/>
              <a:gd name="T8" fmla="*/ 329670547 w 296"/>
              <a:gd name="T9" fmla="*/ 616283766 h 295"/>
              <a:gd name="T10" fmla="*/ 243669065 w 296"/>
              <a:gd name="T11" fmla="*/ 695109448 h 295"/>
              <a:gd name="T12" fmla="*/ 243669065 w 296"/>
              <a:gd name="T13" fmla="*/ 434742836 h 295"/>
              <a:gd name="T14" fmla="*/ 458671999 w 296"/>
              <a:gd name="T15" fmla="*/ 625837739 h 295"/>
              <a:gd name="T16" fmla="*/ 640229826 w 296"/>
              <a:gd name="T17" fmla="*/ 66883988 h 295"/>
              <a:gd name="T18" fmla="*/ 81222507 w 296"/>
              <a:gd name="T19" fmla="*/ 269922130 h 295"/>
              <a:gd name="T20" fmla="*/ 198279608 w 296"/>
              <a:gd name="T21" fmla="*/ 384580617 h 295"/>
              <a:gd name="T22" fmla="*/ 430005868 w 296"/>
              <a:gd name="T23" fmla="*/ 207816673 h 295"/>
              <a:gd name="T24" fmla="*/ 458671999 w 296"/>
              <a:gd name="T25" fmla="*/ 248424919 h 295"/>
              <a:gd name="T26" fmla="*/ 198279608 w 296"/>
              <a:gd name="T27" fmla="*/ 446686074 h 295"/>
              <a:gd name="T28" fmla="*/ 0 w 296"/>
              <a:gd name="T29" fmla="*/ 248424919 h 295"/>
              <a:gd name="T30" fmla="*/ 707120039 w 296"/>
              <a:gd name="T31" fmla="*/ 0 h 295"/>
              <a:gd name="T32" fmla="*/ 482562243 w 296"/>
              <a:gd name="T33" fmla="*/ 704664966 h 29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296" h="295">
                <a:moveTo>
                  <a:pt x="202" y="295"/>
                </a:moveTo>
                <a:lnTo>
                  <a:pt x="121" y="225"/>
                </a:lnTo>
                <a:lnTo>
                  <a:pt x="121" y="248"/>
                </a:lnTo>
                <a:lnTo>
                  <a:pt x="123" y="243"/>
                </a:lnTo>
                <a:lnTo>
                  <a:pt x="138" y="258"/>
                </a:lnTo>
                <a:lnTo>
                  <a:pt x="102" y="291"/>
                </a:lnTo>
                <a:lnTo>
                  <a:pt x="102" y="182"/>
                </a:lnTo>
                <a:lnTo>
                  <a:pt x="192" y="262"/>
                </a:lnTo>
                <a:lnTo>
                  <a:pt x="268" y="28"/>
                </a:lnTo>
                <a:lnTo>
                  <a:pt x="34" y="113"/>
                </a:lnTo>
                <a:lnTo>
                  <a:pt x="83" y="161"/>
                </a:lnTo>
                <a:lnTo>
                  <a:pt x="180" y="87"/>
                </a:lnTo>
                <a:lnTo>
                  <a:pt x="192" y="104"/>
                </a:lnTo>
                <a:lnTo>
                  <a:pt x="83" y="187"/>
                </a:lnTo>
                <a:lnTo>
                  <a:pt x="0" y="104"/>
                </a:lnTo>
                <a:lnTo>
                  <a:pt x="296" y="0"/>
                </a:lnTo>
                <a:lnTo>
                  <a:pt x="202" y="2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9" name="组合 7"/>
          <p:cNvGrpSpPr/>
          <p:nvPr/>
        </p:nvGrpSpPr>
        <p:grpSpPr bwMode="auto">
          <a:xfrm>
            <a:off x="7124700" y="2850825"/>
            <a:ext cx="468313" cy="458788"/>
            <a:chOff x="6218841" y="4634907"/>
            <a:chExt cx="468628" cy="459349"/>
          </a:xfrm>
        </p:grpSpPr>
        <p:sp>
          <p:nvSpPr>
            <p:cNvPr id="60" name="Freeform 153"/>
            <p:cNvSpPr>
              <a:spLocks noEditPoints="1"/>
            </p:cNvSpPr>
            <p:nvPr/>
          </p:nvSpPr>
          <p:spPr bwMode="auto">
            <a:xfrm>
              <a:off x="6518887" y="4634907"/>
              <a:ext cx="168582" cy="160850"/>
            </a:xfrm>
            <a:custGeom>
              <a:avLst/>
              <a:gdLst>
                <a:gd name="T0" fmla="*/ 456651990 w 46"/>
                <a:gd name="T1" fmla="*/ 588016420 h 44"/>
                <a:gd name="T2" fmla="*/ 0 w 46"/>
                <a:gd name="T3" fmla="*/ 133640760 h 44"/>
                <a:gd name="T4" fmla="*/ 40291098 w 46"/>
                <a:gd name="T5" fmla="*/ 93548898 h 44"/>
                <a:gd name="T6" fmla="*/ 268620758 w 46"/>
                <a:gd name="T7" fmla="*/ 0 h 44"/>
                <a:gd name="T8" fmla="*/ 496946753 w 46"/>
                <a:gd name="T9" fmla="*/ 93548898 h 44"/>
                <a:gd name="T10" fmla="*/ 496946753 w 46"/>
                <a:gd name="T11" fmla="*/ 547924558 h 44"/>
                <a:gd name="T12" fmla="*/ 456651990 w 46"/>
                <a:gd name="T13" fmla="*/ 588016420 h 44"/>
                <a:gd name="T14" fmla="*/ 161171722 w 46"/>
                <a:gd name="T15" fmla="*/ 133640760 h 44"/>
                <a:gd name="T16" fmla="*/ 456651990 w 46"/>
                <a:gd name="T17" fmla="*/ 427648970 h 44"/>
                <a:gd name="T18" fmla="*/ 416360892 w 46"/>
                <a:gd name="T19" fmla="*/ 173732623 h 44"/>
                <a:gd name="T20" fmla="*/ 161171722 w 46"/>
                <a:gd name="T21" fmla="*/ 133640760 h 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6" h="44">
                  <a:moveTo>
                    <a:pt x="34" y="44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8" y="2"/>
                    <a:pt x="14" y="0"/>
                    <a:pt x="20" y="0"/>
                  </a:cubicBezTo>
                  <a:cubicBezTo>
                    <a:pt x="26" y="0"/>
                    <a:pt x="32" y="2"/>
                    <a:pt x="37" y="7"/>
                  </a:cubicBezTo>
                  <a:cubicBezTo>
                    <a:pt x="46" y="16"/>
                    <a:pt x="46" y="32"/>
                    <a:pt x="37" y="41"/>
                  </a:cubicBezTo>
                  <a:lnTo>
                    <a:pt x="34" y="44"/>
                  </a:lnTo>
                  <a:close/>
                  <a:moveTo>
                    <a:pt x="12" y="10"/>
                  </a:moveTo>
                  <a:cubicBezTo>
                    <a:pt x="34" y="32"/>
                    <a:pt x="34" y="32"/>
                    <a:pt x="34" y="32"/>
                  </a:cubicBezTo>
                  <a:cubicBezTo>
                    <a:pt x="37" y="26"/>
                    <a:pt x="37" y="18"/>
                    <a:pt x="31" y="13"/>
                  </a:cubicBezTo>
                  <a:cubicBezTo>
                    <a:pt x="26" y="8"/>
                    <a:pt x="18" y="7"/>
                    <a:pt x="12" y="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154"/>
            <p:cNvSpPr/>
            <p:nvPr/>
          </p:nvSpPr>
          <p:spPr bwMode="auto">
            <a:xfrm>
              <a:off x="6492595" y="4685945"/>
              <a:ext cx="109810" cy="160850"/>
            </a:xfrm>
            <a:custGeom>
              <a:avLst/>
              <a:gdLst>
                <a:gd name="T0" fmla="*/ 136345355 w 71"/>
                <a:gd name="T1" fmla="*/ 248776178 h 104"/>
                <a:gd name="T2" fmla="*/ 0 w 71"/>
                <a:gd name="T3" fmla="*/ 21529154 h 104"/>
                <a:gd name="T4" fmla="*/ 33488957 w 71"/>
                <a:gd name="T5" fmla="*/ 0 h 104"/>
                <a:gd name="T6" fmla="*/ 169834311 w 71"/>
                <a:gd name="T7" fmla="*/ 224855927 h 104"/>
                <a:gd name="T8" fmla="*/ 136345355 w 71"/>
                <a:gd name="T9" fmla="*/ 248776178 h 1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1" h="104">
                  <a:moveTo>
                    <a:pt x="57" y="104"/>
                  </a:moveTo>
                  <a:lnTo>
                    <a:pt x="0" y="9"/>
                  </a:lnTo>
                  <a:lnTo>
                    <a:pt x="14" y="0"/>
                  </a:lnTo>
                  <a:lnTo>
                    <a:pt x="71" y="94"/>
                  </a:lnTo>
                  <a:lnTo>
                    <a:pt x="57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155"/>
            <p:cNvSpPr/>
            <p:nvPr/>
          </p:nvSpPr>
          <p:spPr bwMode="auto">
            <a:xfrm>
              <a:off x="6218841" y="4930313"/>
              <a:ext cx="163943" cy="163943"/>
            </a:xfrm>
            <a:custGeom>
              <a:avLst/>
              <a:gdLst>
                <a:gd name="T0" fmla="*/ 0 w 106"/>
                <a:gd name="T1" fmla="*/ 253559502 h 106"/>
                <a:gd name="T2" fmla="*/ 66978449 w 106"/>
                <a:gd name="T3" fmla="*/ 0 h 106"/>
                <a:gd name="T4" fmla="*/ 112427779 w 106"/>
                <a:gd name="T5" fmla="*/ 11960106 h 106"/>
                <a:gd name="T6" fmla="*/ 66978449 w 106"/>
                <a:gd name="T7" fmla="*/ 186581054 h 106"/>
                <a:gd name="T8" fmla="*/ 243990490 w 106"/>
                <a:gd name="T9" fmla="*/ 141131724 h 106"/>
                <a:gd name="T10" fmla="*/ 253559502 w 106"/>
                <a:gd name="T11" fmla="*/ 186581054 h 106"/>
                <a:gd name="T12" fmla="*/ 0 w 106"/>
                <a:gd name="T13" fmla="*/ 253559502 h 10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6" h="106">
                  <a:moveTo>
                    <a:pt x="0" y="106"/>
                  </a:moveTo>
                  <a:lnTo>
                    <a:pt x="28" y="0"/>
                  </a:lnTo>
                  <a:lnTo>
                    <a:pt x="47" y="5"/>
                  </a:lnTo>
                  <a:lnTo>
                    <a:pt x="28" y="78"/>
                  </a:lnTo>
                  <a:lnTo>
                    <a:pt x="102" y="59"/>
                  </a:lnTo>
                  <a:lnTo>
                    <a:pt x="106" y="78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56"/>
            <p:cNvSpPr/>
            <p:nvPr/>
          </p:nvSpPr>
          <p:spPr bwMode="auto">
            <a:xfrm>
              <a:off x="6283799" y="4721517"/>
              <a:ext cx="278393" cy="307779"/>
            </a:xfrm>
            <a:custGeom>
              <a:avLst/>
              <a:gdLst>
                <a:gd name="T0" fmla="*/ 193756888 w 180"/>
                <a:gd name="T1" fmla="*/ 476019663 h 199"/>
                <a:gd name="T2" fmla="*/ 136347612 w 180"/>
                <a:gd name="T3" fmla="*/ 339672019 h 199"/>
                <a:gd name="T4" fmla="*/ 0 w 180"/>
                <a:gd name="T5" fmla="*/ 282262729 h 199"/>
                <a:gd name="T6" fmla="*/ 284655296 w 180"/>
                <a:gd name="T7" fmla="*/ 0 h 199"/>
                <a:gd name="T8" fmla="*/ 313359161 w 180"/>
                <a:gd name="T9" fmla="*/ 33489139 h 199"/>
                <a:gd name="T10" fmla="*/ 78938335 w 180"/>
                <a:gd name="T11" fmla="*/ 265518933 h 199"/>
                <a:gd name="T12" fmla="*/ 169836743 w 180"/>
                <a:gd name="T13" fmla="*/ 306182880 h 199"/>
                <a:gd name="T14" fmla="*/ 210500680 w 180"/>
                <a:gd name="T15" fmla="*/ 397081309 h 199"/>
                <a:gd name="T16" fmla="*/ 397081216 w 180"/>
                <a:gd name="T17" fmla="*/ 210500730 h 199"/>
                <a:gd name="T18" fmla="*/ 430570347 w 180"/>
                <a:gd name="T19" fmla="*/ 239206148 h 199"/>
                <a:gd name="T20" fmla="*/ 193756888 w 180"/>
                <a:gd name="T21" fmla="*/ 476019663 h 19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0" h="199">
                  <a:moveTo>
                    <a:pt x="81" y="199"/>
                  </a:moveTo>
                  <a:lnTo>
                    <a:pt x="57" y="142"/>
                  </a:lnTo>
                  <a:lnTo>
                    <a:pt x="0" y="118"/>
                  </a:lnTo>
                  <a:lnTo>
                    <a:pt x="119" y="0"/>
                  </a:lnTo>
                  <a:lnTo>
                    <a:pt x="131" y="14"/>
                  </a:lnTo>
                  <a:lnTo>
                    <a:pt x="33" y="111"/>
                  </a:lnTo>
                  <a:lnTo>
                    <a:pt x="71" y="128"/>
                  </a:lnTo>
                  <a:lnTo>
                    <a:pt x="88" y="166"/>
                  </a:lnTo>
                  <a:lnTo>
                    <a:pt x="166" y="88"/>
                  </a:lnTo>
                  <a:lnTo>
                    <a:pt x="180" y="100"/>
                  </a:lnTo>
                  <a:lnTo>
                    <a:pt x="81" y="1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4" name="文本框 27"/>
          <p:cNvSpPr txBox="1">
            <a:spLocks noChangeArrowheads="1"/>
          </p:cNvSpPr>
          <p:nvPr/>
        </p:nvSpPr>
        <p:spPr bwMode="auto">
          <a:xfrm>
            <a:off x="1141413" y="4287375"/>
            <a:ext cx="2130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24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28"/>
          <p:cNvSpPr txBox="1">
            <a:spLocks noChangeArrowheads="1"/>
          </p:cNvSpPr>
          <p:nvPr/>
        </p:nvSpPr>
        <p:spPr bwMode="auto">
          <a:xfrm>
            <a:off x="3454400" y="4288790"/>
            <a:ext cx="2809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项目成员介绍</a:t>
            </a:r>
            <a:endParaRPr lang="zh-CN" altLang="en-US" sz="24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29"/>
          <p:cNvSpPr txBox="1">
            <a:spLocks noChangeArrowheads="1"/>
          </p:cNvSpPr>
          <p:nvPr/>
        </p:nvSpPr>
        <p:spPr bwMode="auto">
          <a:xfrm>
            <a:off x="6321425" y="4287375"/>
            <a:ext cx="2130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  <a:endParaRPr lang="zh-CN" altLang="en-US" sz="24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37"/>
          <p:cNvSpPr txBox="1">
            <a:spLocks noChangeArrowheads="1"/>
          </p:cNvSpPr>
          <p:nvPr/>
        </p:nvSpPr>
        <p:spPr bwMode="auto">
          <a:xfrm>
            <a:off x="8910638" y="4287375"/>
            <a:ext cx="2130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zh-CN" altLang="en-US" sz="2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问答环节</a:t>
            </a:r>
            <a:endParaRPr lang="zh-CN" altLang="en-US" sz="24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9769827" y="2850124"/>
            <a:ext cx="460108" cy="460108"/>
            <a:chOff x="10039868" y="3432223"/>
            <a:chExt cx="366562" cy="366562"/>
          </a:xfrm>
          <a:solidFill>
            <a:schemeClr val="bg1"/>
          </a:solidFill>
        </p:grpSpPr>
        <p:sp>
          <p:nvSpPr>
            <p:cNvPr id="77" name="Freeform 145"/>
            <p:cNvSpPr/>
            <p:nvPr/>
          </p:nvSpPr>
          <p:spPr bwMode="auto">
            <a:xfrm>
              <a:off x="10211656" y="3432223"/>
              <a:ext cx="194774" cy="194774"/>
            </a:xfrm>
            <a:custGeom>
              <a:avLst/>
              <a:gdLst>
                <a:gd name="T0" fmla="*/ 81 w 161"/>
                <a:gd name="T1" fmla="*/ 161 h 161"/>
                <a:gd name="T2" fmla="*/ 66 w 161"/>
                <a:gd name="T3" fmla="*/ 147 h 161"/>
                <a:gd name="T4" fmla="*/ 142 w 161"/>
                <a:gd name="T5" fmla="*/ 74 h 161"/>
                <a:gd name="T6" fmla="*/ 142 w 161"/>
                <a:gd name="T7" fmla="*/ 19 h 161"/>
                <a:gd name="T8" fmla="*/ 88 w 161"/>
                <a:gd name="T9" fmla="*/ 19 h 161"/>
                <a:gd name="T10" fmla="*/ 14 w 161"/>
                <a:gd name="T11" fmla="*/ 95 h 161"/>
                <a:gd name="T12" fmla="*/ 0 w 161"/>
                <a:gd name="T13" fmla="*/ 81 h 161"/>
                <a:gd name="T14" fmla="*/ 81 w 161"/>
                <a:gd name="T15" fmla="*/ 0 h 161"/>
                <a:gd name="T16" fmla="*/ 161 w 161"/>
                <a:gd name="T17" fmla="*/ 0 h 161"/>
                <a:gd name="T18" fmla="*/ 161 w 161"/>
                <a:gd name="T19" fmla="*/ 81 h 161"/>
                <a:gd name="T20" fmla="*/ 81 w 161"/>
                <a:gd name="T2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61">
                  <a:moveTo>
                    <a:pt x="81" y="161"/>
                  </a:moveTo>
                  <a:lnTo>
                    <a:pt x="66" y="147"/>
                  </a:lnTo>
                  <a:lnTo>
                    <a:pt x="142" y="74"/>
                  </a:lnTo>
                  <a:lnTo>
                    <a:pt x="142" y="19"/>
                  </a:lnTo>
                  <a:lnTo>
                    <a:pt x="88" y="19"/>
                  </a:lnTo>
                  <a:lnTo>
                    <a:pt x="14" y="95"/>
                  </a:lnTo>
                  <a:lnTo>
                    <a:pt x="0" y="81"/>
                  </a:lnTo>
                  <a:lnTo>
                    <a:pt x="81" y="0"/>
                  </a:lnTo>
                  <a:lnTo>
                    <a:pt x="161" y="0"/>
                  </a:lnTo>
                  <a:lnTo>
                    <a:pt x="161" y="81"/>
                  </a:lnTo>
                  <a:lnTo>
                    <a:pt x="81" y="1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</a:endParaRPr>
            </a:p>
          </p:txBody>
        </p:sp>
        <p:sp>
          <p:nvSpPr>
            <p:cNvPr id="78" name="Freeform 146"/>
            <p:cNvSpPr/>
            <p:nvPr/>
          </p:nvSpPr>
          <p:spPr bwMode="auto">
            <a:xfrm>
              <a:off x="10077370" y="3549570"/>
              <a:ext cx="211711" cy="211711"/>
            </a:xfrm>
            <a:custGeom>
              <a:avLst/>
              <a:gdLst>
                <a:gd name="T0" fmla="*/ 142 w 175"/>
                <a:gd name="T1" fmla="*/ 175 h 175"/>
                <a:gd name="T2" fmla="*/ 0 w 175"/>
                <a:gd name="T3" fmla="*/ 33 h 175"/>
                <a:gd name="T4" fmla="*/ 97 w 175"/>
                <a:gd name="T5" fmla="*/ 0 h 175"/>
                <a:gd name="T6" fmla="*/ 102 w 175"/>
                <a:gd name="T7" fmla="*/ 17 h 175"/>
                <a:gd name="T8" fmla="*/ 33 w 175"/>
                <a:gd name="T9" fmla="*/ 43 h 175"/>
                <a:gd name="T10" fmla="*/ 132 w 175"/>
                <a:gd name="T11" fmla="*/ 142 h 175"/>
                <a:gd name="T12" fmla="*/ 158 w 175"/>
                <a:gd name="T13" fmla="*/ 74 h 175"/>
                <a:gd name="T14" fmla="*/ 175 w 175"/>
                <a:gd name="T15" fmla="*/ 78 h 175"/>
                <a:gd name="T16" fmla="*/ 142 w 175"/>
                <a:gd name="T1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75">
                  <a:moveTo>
                    <a:pt x="142" y="175"/>
                  </a:moveTo>
                  <a:lnTo>
                    <a:pt x="0" y="33"/>
                  </a:lnTo>
                  <a:lnTo>
                    <a:pt x="97" y="0"/>
                  </a:lnTo>
                  <a:lnTo>
                    <a:pt x="102" y="17"/>
                  </a:lnTo>
                  <a:lnTo>
                    <a:pt x="33" y="43"/>
                  </a:lnTo>
                  <a:lnTo>
                    <a:pt x="132" y="142"/>
                  </a:lnTo>
                  <a:lnTo>
                    <a:pt x="158" y="74"/>
                  </a:lnTo>
                  <a:lnTo>
                    <a:pt x="175" y="78"/>
                  </a:lnTo>
                  <a:lnTo>
                    <a:pt x="142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</a:endParaRPr>
            </a:p>
          </p:txBody>
        </p:sp>
        <p:sp>
          <p:nvSpPr>
            <p:cNvPr id="79" name="Freeform 147"/>
            <p:cNvSpPr/>
            <p:nvPr/>
          </p:nvSpPr>
          <p:spPr bwMode="auto">
            <a:xfrm>
              <a:off x="10039868" y="3666919"/>
              <a:ext cx="131866" cy="131866"/>
            </a:xfrm>
            <a:custGeom>
              <a:avLst/>
              <a:gdLst>
                <a:gd name="T0" fmla="*/ 0 w 109"/>
                <a:gd name="T1" fmla="*/ 109 h 109"/>
                <a:gd name="T2" fmla="*/ 47 w 109"/>
                <a:gd name="T3" fmla="*/ 0 h 109"/>
                <a:gd name="T4" fmla="*/ 66 w 109"/>
                <a:gd name="T5" fmla="*/ 10 h 109"/>
                <a:gd name="T6" fmla="*/ 38 w 109"/>
                <a:gd name="T7" fmla="*/ 71 h 109"/>
                <a:gd name="T8" fmla="*/ 99 w 109"/>
                <a:gd name="T9" fmla="*/ 43 h 109"/>
                <a:gd name="T10" fmla="*/ 109 w 109"/>
                <a:gd name="T11" fmla="*/ 62 h 109"/>
                <a:gd name="T12" fmla="*/ 0 w 109"/>
                <a:gd name="T13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109">
                  <a:moveTo>
                    <a:pt x="0" y="109"/>
                  </a:moveTo>
                  <a:lnTo>
                    <a:pt x="47" y="0"/>
                  </a:lnTo>
                  <a:lnTo>
                    <a:pt x="66" y="10"/>
                  </a:lnTo>
                  <a:lnTo>
                    <a:pt x="38" y="71"/>
                  </a:lnTo>
                  <a:lnTo>
                    <a:pt x="99" y="43"/>
                  </a:lnTo>
                  <a:lnTo>
                    <a:pt x="109" y="62"/>
                  </a:lnTo>
                  <a:lnTo>
                    <a:pt x="0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</a:endParaRPr>
            </a:p>
          </p:txBody>
        </p:sp>
        <p:sp>
          <p:nvSpPr>
            <p:cNvPr id="80" name="Freeform 148"/>
            <p:cNvSpPr/>
            <p:nvPr/>
          </p:nvSpPr>
          <p:spPr bwMode="auto">
            <a:xfrm>
              <a:off x="10163265" y="3595542"/>
              <a:ext cx="79845" cy="83475"/>
            </a:xfrm>
            <a:custGeom>
              <a:avLst/>
              <a:gdLst>
                <a:gd name="T0" fmla="*/ 14 w 66"/>
                <a:gd name="T1" fmla="*/ 69 h 69"/>
                <a:gd name="T2" fmla="*/ 0 w 66"/>
                <a:gd name="T3" fmla="*/ 54 h 69"/>
                <a:gd name="T4" fmla="*/ 52 w 66"/>
                <a:gd name="T5" fmla="*/ 0 h 69"/>
                <a:gd name="T6" fmla="*/ 66 w 66"/>
                <a:gd name="T7" fmla="*/ 14 h 69"/>
                <a:gd name="T8" fmla="*/ 14 w 66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9">
                  <a:moveTo>
                    <a:pt x="14" y="69"/>
                  </a:moveTo>
                  <a:lnTo>
                    <a:pt x="0" y="54"/>
                  </a:lnTo>
                  <a:lnTo>
                    <a:pt x="52" y="0"/>
                  </a:lnTo>
                  <a:lnTo>
                    <a:pt x="66" y="14"/>
                  </a:lnTo>
                  <a:lnTo>
                    <a:pt x="1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lt"/>
                <a:ea typeface="+mn-ea"/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1058863" y="4831888"/>
            <a:ext cx="2266950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 Description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660775" y="4831888"/>
            <a:ext cx="2266950" cy="5835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 staff introduction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264275" y="4831888"/>
            <a:ext cx="2266950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Personal report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866188" y="4831888"/>
            <a:ext cx="2266950" cy="3371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Question and Answer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6" name="文本框 131"/>
          <p:cNvSpPr txBox="1">
            <a:spLocks noChangeArrowheads="1"/>
          </p:cNvSpPr>
          <p:nvPr/>
        </p:nvSpPr>
        <p:spPr bwMode="auto">
          <a:xfrm>
            <a:off x="5175716" y="810430"/>
            <a:ext cx="18405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kumimoji="0" lang="en-US" altLang="zh-CN" sz="24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9" name="图片 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3496" y="2308320"/>
            <a:ext cx="1664018" cy="1659718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5178" y="2308320"/>
            <a:ext cx="1664018" cy="1659718"/>
          </a:xfrm>
          <a:prstGeom prst="rect">
            <a:avLst/>
          </a:prstGeom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2888" y="2308320"/>
            <a:ext cx="1664018" cy="1659718"/>
          </a:xfrm>
          <a:prstGeom prst="rect">
            <a:avLst/>
          </a:prstGeom>
        </p:spPr>
      </p:pic>
      <p:cxnSp>
        <p:nvCxnSpPr>
          <p:cNvPr id="103" name="直接连接符 102"/>
          <p:cNvCxnSpPr/>
          <p:nvPr/>
        </p:nvCxnSpPr>
        <p:spPr>
          <a:xfrm flipH="1">
            <a:off x="5064077" y="832780"/>
            <a:ext cx="310563" cy="310563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H="1">
            <a:off x="5085355" y="1021628"/>
            <a:ext cx="133482" cy="133483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H="1">
            <a:off x="6864912" y="925011"/>
            <a:ext cx="284062" cy="284063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H="1">
            <a:off x="7050765" y="934925"/>
            <a:ext cx="126716" cy="12671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04369" y="2844225"/>
            <a:ext cx="2783263" cy="1661100"/>
            <a:chOff x="4704369" y="2807713"/>
            <a:chExt cx="2783263" cy="1661100"/>
          </a:xfrm>
        </p:grpSpPr>
        <p:sp>
          <p:nvSpPr>
            <p:cNvPr id="10" name="文本框 15"/>
            <p:cNvSpPr txBox="1">
              <a:spLocks noChangeArrowheads="1"/>
            </p:cNvSpPr>
            <p:nvPr/>
          </p:nvSpPr>
          <p:spPr bwMode="auto">
            <a:xfrm>
              <a:off x="4704369" y="3392488"/>
              <a:ext cx="2783263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李伟佳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5219700" y="2807713"/>
              <a:ext cx="17526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rPr>
                <a:t>Part 03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李伟佳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87340" y="906780"/>
            <a:ext cx="141795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成果展示</a:t>
            </a:r>
            <a:endParaRPr lang="zh-CN" sz="24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" y="1572895"/>
            <a:ext cx="11178540" cy="5187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李伟佳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41670" y="447040"/>
            <a:ext cx="149923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成果展示</a:t>
            </a:r>
            <a:endParaRPr lang="zh-CN" sz="24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70" y="958215"/>
            <a:ext cx="4667885" cy="584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690" y="958215"/>
            <a:ext cx="4632325" cy="5854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李伟佳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46065" y="906780"/>
            <a:ext cx="149923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成果展示</a:t>
            </a:r>
            <a:endParaRPr lang="zh-CN" sz="2400" dirty="0">
              <a:solidFill>
                <a:schemeClr val="bg1"/>
              </a:solidFill>
            </a:endParaRPr>
          </a:p>
        </p:txBody>
      </p:sp>
      <p:sp>
        <p:nvSpPr>
          <p:cNvPr id="2" name="TextBox 3"/>
          <p:cNvSpPr txBox="1"/>
          <p:nvPr/>
        </p:nvSpPr>
        <p:spPr>
          <a:xfrm>
            <a:off x="543560" y="2400935"/>
            <a:ext cx="1146111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@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RequestMapping</a:t>
            </a:r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(value="/employee/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list",method</a:t>
            </a:r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=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RequestMethod.</a:t>
            </a:r>
            <a:r>
              <a:rPr lang="en-US" altLang="zh-CN" sz="2000" b="1" i="1" dirty="0" err="1">
                <a:solidFill>
                  <a:schemeClr val="bg1"/>
                </a:solidFill>
                <a:latin typeface="Consolas" panose="020B0609020204030204"/>
              </a:rPr>
              <a:t>GET</a:t>
            </a:r>
            <a:r>
              <a:rPr lang="en-US" altLang="zh-CN" sz="2000" b="1" i="1" dirty="0" smtClean="0">
                <a:solidFill>
                  <a:schemeClr val="bg1"/>
                </a:solidFill>
                <a:latin typeface="Consolas" panose="020B0609020204030204"/>
              </a:rPr>
              <a:t>)</a:t>
            </a:r>
            <a:endParaRPr lang="en-US" altLang="zh-CN" sz="2000" b="1" i="1" dirty="0" smtClean="0">
              <a:solidFill>
                <a:schemeClr val="bg1"/>
              </a:solidFill>
              <a:latin typeface="Consolas" panose="020B0609020204030204"/>
            </a:endParaRPr>
          </a:p>
          <a:p>
            <a:endParaRPr lang="en-US" altLang="zh-CN" sz="2000" b="1" i="1" dirty="0">
              <a:solidFill>
                <a:schemeClr val="bg1"/>
              </a:solidFill>
              <a:latin typeface="Consolas" panose="020B0609020204030204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@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RequestMapping</a:t>
            </a:r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(value="/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employee",method</a:t>
            </a:r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=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RequestMethod.</a:t>
            </a:r>
            <a:r>
              <a:rPr lang="en-US" altLang="zh-CN" sz="2000" b="1" i="1" dirty="0" err="1">
                <a:solidFill>
                  <a:schemeClr val="bg1"/>
                </a:solidFill>
                <a:latin typeface="Consolas" panose="020B0609020204030204"/>
              </a:rPr>
              <a:t>POST</a:t>
            </a:r>
            <a:r>
              <a:rPr lang="en-US" altLang="zh-CN" sz="2000" b="1" i="1" dirty="0" smtClean="0">
                <a:solidFill>
                  <a:schemeClr val="bg1"/>
                </a:solidFill>
                <a:latin typeface="Consolas" panose="020B0609020204030204"/>
              </a:rPr>
              <a:t>)</a:t>
            </a:r>
            <a:endParaRPr lang="en-US" altLang="zh-CN" sz="2000" b="1" i="1" dirty="0" smtClean="0">
              <a:solidFill>
                <a:schemeClr val="bg1"/>
              </a:solidFill>
              <a:latin typeface="Consolas" panose="020B0609020204030204"/>
            </a:endParaRPr>
          </a:p>
          <a:p>
            <a:endParaRPr lang="en-US" altLang="zh-CN" sz="2000" b="1" i="1" dirty="0">
              <a:solidFill>
                <a:schemeClr val="bg1"/>
              </a:solidFill>
              <a:latin typeface="Consolas" panose="020B0609020204030204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@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RequestMapping</a:t>
            </a:r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(value="/employee/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edit",method</a:t>
            </a:r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=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RequestMethod.</a:t>
            </a:r>
            <a:r>
              <a:rPr lang="en-US" altLang="zh-CN" sz="2000" b="1" i="1" dirty="0" err="1">
                <a:solidFill>
                  <a:schemeClr val="bg1"/>
                </a:solidFill>
                <a:latin typeface="Consolas" panose="020B0609020204030204"/>
              </a:rPr>
              <a:t>PUT</a:t>
            </a:r>
            <a:r>
              <a:rPr lang="en-US" altLang="zh-CN" sz="2000" b="1" i="1" dirty="0" smtClean="0">
                <a:solidFill>
                  <a:schemeClr val="bg1"/>
                </a:solidFill>
                <a:latin typeface="Consolas" panose="020B0609020204030204"/>
              </a:rPr>
              <a:t>)</a:t>
            </a:r>
            <a:endParaRPr lang="en-US" altLang="zh-CN" sz="2000" b="1" i="1" dirty="0" smtClean="0">
              <a:solidFill>
                <a:schemeClr val="bg1"/>
              </a:solidFill>
              <a:latin typeface="Consolas" panose="020B0609020204030204"/>
            </a:endParaRPr>
          </a:p>
          <a:p>
            <a:endParaRPr lang="en-US" altLang="zh-CN" sz="2000" b="1" i="1" dirty="0">
              <a:solidFill>
                <a:schemeClr val="bg1"/>
              </a:solidFill>
              <a:latin typeface="Consolas" panose="020B0609020204030204"/>
            </a:endParaRPr>
          </a:p>
          <a:p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@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RequestMapping</a:t>
            </a:r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(value="/employee/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toleave</a:t>
            </a:r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/{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employeeId</a:t>
            </a:r>
            <a:r>
              <a:rPr lang="en-US" altLang="zh-CN" sz="2000" b="1" dirty="0">
                <a:solidFill>
                  <a:schemeClr val="bg1"/>
                </a:solidFill>
                <a:latin typeface="Consolas" panose="020B0609020204030204"/>
              </a:rPr>
              <a:t>}",method=</a:t>
            </a:r>
            <a:r>
              <a:rPr lang="en-US" altLang="zh-CN" sz="2000" b="1" dirty="0" err="1">
                <a:solidFill>
                  <a:schemeClr val="bg1"/>
                </a:solidFill>
                <a:latin typeface="Consolas" panose="020B0609020204030204"/>
              </a:rPr>
              <a:t>RequestMethod.</a:t>
            </a:r>
            <a:r>
              <a:rPr lang="en-US" altLang="zh-CN" sz="2000" b="1" i="1" dirty="0" err="1">
                <a:solidFill>
                  <a:schemeClr val="bg1"/>
                </a:solidFill>
                <a:latin typeface="Consolas" panose="020B0609020204030204"/>
              </a:rPr>
              <a:t>PUT</a:t>
            </a:r>
            <a:r>
              <a:rPr lang="en-US" altLang="zh-CN" sz="2000" b="1" i="1" dirty="0">
                <a:solidFill>
                  <a:schemeClr val="bg1"/>
                </a:solidFill>
                <a:latin typeface="Consolas" panose="020B0609020204030204"/>
              </a:rPr>
              <a:t>)</a:t>
            </a:r>
            <a:endParaRPr lang="en-US" altLang="zh-CN" sz="2000" b="1" i="1" dirty="0">
              <a:solidFill>
                <a:schemeClr val="bg1"/>
              </a:solidFill>
              <a:latin typeface="Consolas" panose="020B0609020204030204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543560" y="1757680"/>
            <a:ext cx="1892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RestFul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李伟佳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4451986" y="1196600"/>
            <a:ext cx="3352800" cy="55970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汉仪刚艺体简" panose="00020600040101010101" pitchFamily="18" charset="-122"/>
                <a:ea typeface="汉仪刚艺体简" panose="00020600040101010101" pitchFamily="18" charset="-122"/>
                <a:cs typeface="Arial Unicode MS" panose="020B0604020202020204" charset="-122"/>
              </a:rPr>
              <a:t>遇到</a:t>
            </a:r>
            <a:r>
              <a:rPr lang="zh-CN" altLang="en-US" sz="2400" b="1" dirty="0" smtClean="0">
                <a:solidFill>
                  <a:schemeClr val="bg1"/>
                </a:solidFill>
                <a:latin typeface="汉仪刚艺体简" panose="00020600040101010101" pitchFamily="18" charset="-122"/>
                <a:ea typeface="汉仪刚艺体简" panose="00020600040101010101" pitchFamily="18" charset="-122"/>
                <a:cs typeface="Arial Unicode MS" panose="020B0604020202020204" charset="-122"/>
              </a:rPr>
              <a:t>的困难和解决办法</a:t>
            </a:r>
            <a:endParaRPr lang="zh-CN" altLang="en-US" sz="2400" b="1" dirty="0" smtClean="0">
              <a:solidFill>
                <a:schemeClr val="bg1"/>
              </a:solidFill>
              <a:latin typeface="汉仪刚艺体简" panose="00020600040101010101" pitchFamily="18" charset="-122"/>
              <a:ea typeface="汉仪刚艺体简" panose="00020600040101010101" pitchFamily="18" charset="-122"/>
              <a:cs typeface="Arial Unicode MS" panose="020B0604020202020204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011680" y="1948180"/>
          <a:ext cx="8233410" cy="4563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6705"/>
                <a:gridCol w="4116705"/>
              </a:tblGrid>
              <a:tr h="55753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遇到的困难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解决办法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5753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数据库生成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uuid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作为主键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触发器</a:t>
                      </a:r>
                      <a:endParaRPr lang="en-US" altLang="zh-CN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04457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两个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timestamp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类型的字段同时使用 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CURRENT_TIMESTAMP 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作为默认值报错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数据库切换到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mysql5.7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045210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Jmail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发送邮件出错：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550 DT:SPM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邮件正文带有很多垃圾邮件特征或发送环境缺乏规范性。需调整邮件内容或优化发送环境。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35890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form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表单提交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put,delete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请求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web.xml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中配置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spring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提供的过滤器，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form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表单中加入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name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 </a:t>
                      </a:r>
                      <a:r>
                        <a:rPr lang="en-US" altLang="zh-CN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_method </a:t>
                      </a:r>
                      <a:r>
                        <a:rPr lang="zh-CN" altLang="en-US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的隐藏标签，设置提交方式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李伟佳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 txBox="1"/>
          <p:nvPr/>
        </p:nvSpPr>
        <p:spPr>
          <a:xfrm>
            <a:off x="4383504" y="1564265"/>
            <a:ext cx="2466241" cy="559708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汉仪刚艺体简" panose="00020600040101010101" pitchFamily="18" charset="-122"/>
                <a:ea typeface="汉仪刚艺体简" panose="00020600040101010101" pitchFamily="18" charset="-122"/>
                <a:cs typeface="Arial Unicode MS" panose="020B0604020202020204" charset="-122"/>
              </a:rPr>
              <a:t>收获</a:t>
            </a:r>
            <a:endParaRPr lang="zh-CN" altLang="en-US" sz="2800" b="1" dirty="0" smtClean="0">
              <a:solidFill>
                <a:schemeClr val="bg1"/>
              </a:solidFill>
              <a:latin typeface="汉仪刚艺体简" panose="00020600040101010101" pitchFamily="18" charset="-122"/>
              <a:ea typeface="汉仪刚艺体简" panose="00020600040101010101" pitchFamily="18" charset="-122"/>
              <a:cs typeface="Arial Unicode MS" panose="020B060402020202020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844040" y="2355215"/>
            <a:ext cx="6990080" cy="1696720"/>
            <a:chOff x="1397518" y="1384069"/>
            <a:chExt cx="7344162" cy="1210375"/>
          </a:xfrm>
        </p:grpSpPr>
        <p:sp>
          <p:nvSpPr>
            <p:cNvPr id="6" name="Rectangle 49"/>
            <p:cNvSpPr/>
            <p:nvPr/>
          </p:nvSpPr>
          <p:spPr>
            <a:xfrm>
              <a:off x="1630664" y="1405724"/>
              <a:ext cx="1188720" cy="1188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50"/>
            <p:cNvSpPr/>
            <p:nvPr/>
          </p:nvSpPr>
          <p:spPr>
            <a:xfrm>
              <a:off x="1620762" y="1384069"/>
              <a:ext cx="1208524" cy="531804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44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</a:t>
              </a:r>
              <a:endParaRPr lang="en-US" sz="440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51"/>
            <p:cNvSpPr txBox="1"/>
            <p:nvPr/>
          </p:nvSpPr>
          <p:spPr>
            <a:xfrm flipH="1">
              <a:off x="1397518" y="2142279"/>
              <a:ext cx="1670225" cy="262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en-US" altLang="zh-CN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Git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的使用</a:t>
              </a:r>
              <a:endPara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9" name="TextBox 52"/>
            <p:cNvSpPr txBox="1"/>
            <p:nvPr/>
          </p:nvSpPr>
          <p:spPr>
            <a:xfrm>
              <a:off x="3062433" y="1413890"/>
              <a:ext cx="5679247" cy="906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了解</a:t>
              </a:r>
              <a:r>
                <a:rPr lang="en-US" altLang="zh-CN" sz="16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的基本命令，以及如何在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eclipse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中使用</a:t>
              </a:r>
              <a:r>
                <a:rPr lang="en-US" altLang="zh-CN" sz="16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，包括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commit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到本地，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push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到远程，从远程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pull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synchronize workspace 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对比和远程的不同，冲突的解决等</a:t>
              </a:r>
              <a:endPara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27"/>
          <p:cNvGrpSpPr/>
          <p:nvPr/>
        </p:nvGrpSpPr>
        <p:grpSpPr>
          <a:xfrm>
            <a:off x="2712085" y="3884930"/>
            <a:ext cx="6981190" cy="1699895"/>
            <a:chOff x="2596140" y="3002066"/>
            <a:chExt cx="7334258" cy="1212362"/>
          </a:xfrm>
        </p:grpSpPr>
        <p:sp>
          <p:nvSpPr>
            <p:cNvPr id="21" name="Rectangle 59"/>
            <p:cNvSpPr/>
            <p:nvPr/>
          </p:nvSpPr>
          <p:spPr>
            <a:xfrm>
              <a:off x="2829286" y="3025708"/>
              <a:ext cx="1188720" cy="11887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5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60"/>
            <p:cNvSpPr/>
            <p:nvPr/>
          </p:nvSpPr>
          <p:spPr>
            <a:xfrm>
              <a:off x="2819384" y="3004053"/>
              <a:ext cx="1208524" cy="531682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lstStyle/>
            <a:p>
              <a:pPr algn="ctr"/>
              <a:r>
                <a:rPr lang="en-US" sz="44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</a:t>
              </a:r>
              <a:endParaRPr lang="en-US" sz="440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75"/>
            <p:cNvSpPr txBox="1"/>
            <p:nvPr/>
          </p:nvSpPr>
          <p:spPr>
            <a:xfrm>
              <a:off x="4251152" y="3002066"/>
              <a:ext cx="5679246" cy="906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了解公司实际项目开发的一些要求和规范，要有比较详细的注释，包括：作者、日期、参数、返回值的说明；命名的规范；项目的结构设置；测试类编写。每个人有自己的角色和任务，通过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合并。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TextBox 61"/>
            <p:cNvSpPr txBox="1"/>
            <p:nvPr/>
          </p:nvSpPr>
          <p:spPr>
            <a:xfrm flipH="1">
              <a:off x="2596140" y="3762263"/>
              <a:ext cx="1670225" cy="262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20000"/>
                </a:spcBef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团队开发</a:t>
              </a:r>
              <a:endPara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DDDDD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74749" y="3080007"/>
            <a:ext cx="6842502" cy="830997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Thanks For Watching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5370" y="6263006"/>
            <a:ext cx="246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BE3ED"/>
                </a:solidFill>
              </a:rPr>
              <a:t>More Than One</a:t>
            </a:r>
            <a:endParaRPr lang="zh-CN" altLang="en-US" sz="2000" dirty="0">
              <a:solidFill>
                <a:srgbClr val="DBE3ED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73900" y="6499553"/>
            <a:ext cx="65487" cy="65487"/>
          </a:xfrm>
          <a:prstGeom prst="ellipse">
            <a:avLst/>
          </a:prstGeom>
          <a:solidFill>
            <a:srgbClr val="2C6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167522" y="6499553"/>
            <a:ext cx="65487" cy="65487"/>
          </a:xfrm>
          <a:prstGeom prst="ellipse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61143" y="6499553"/>
            <a:ext cx="65487" cy="65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04369" y="2844225"/>
            <a:ext cx="2783263" cy="1661100"/>
            <a:chOff x="4704369" y="2807713"/>
            <a:chExt cx="2783263" cy="1661100"/>
          </a:xfrm>
        </p:grpSpPr>
        <p:sp>
          <p:nvSpPr>
            <p:cNvPr id="10" name="文本框 15"/>
            <p:cNvSpPr txBox="1">
              <a:spLocks noChangeArrowheads="1"/>
            </p:cNvSpPr>
            <p:nvPr/>
          </p:nvSpPr>
          <p:spPr bwMode="auto">
            <a:xfrm>
              <a:off x="4704369" y="3392488"/>
              <a:ext cx="2783263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李俊蓉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5219700" y="2807713"/>
              <a:ext cx="17526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rPr>
                <a:t>Part 03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李俊蓉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21091" y="65183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首页</a:t>
            </a:r>
            <a:endParaRPr lang="zh-CN" sz="2400" dirty="0">
              <a:solidFill>
                <a:schemeClr val="bg1"/>
              </a:solidFill>
            </a:endParaRPr>
          </a:p>
        </p:txBody>
      </p:sp>
      <p:sp>
        <p:nvSpPr>
          <p:cNvPr id="12" name="Rectangle 2"/>
          <p:cNvSpPr/>
          <p:nvPr/>
        </p:nvSpPr>
        <p:spPr>
          <a:xfrm>
            <a:off x="136525" y="1367155"/>
            <a:ext cx="11626850" cy="542480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李俊蓉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21300" y="652145"/>
            <a:ext cx="169354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导航菜单</a:t>
            </a:r>
            <a:endParaRPr lang="zh-CN" sz="2400" dirty="0">
              <a:solidFill>
                <a:schemeClr val="bg1"/>
              </a:solidFill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1577340" y="1210945"/>
            <a:ext cx="3432810" cy="5282565"/>
          </a:xfrm>
          <a:prstGeom prst="flowChartAlternateProcess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40375" y="2096135"/>
            <a:ext cx="5440045" cy="23069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通过将后台的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json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数据传到前端页面，展示在首页的左侧导航菜单处。若其下还有子菜单，则显示为文件夹的样式，点开父菜单，显示对应的菜单；若其下无子菜单了，则显示为文件样式。</a:t>
            </a:r>
            <a:endParaRPr lang="zh-CN" altLang="en-US" sz="2400" dirty="0">
              <a:solidFill>
                <a:schemeClr val="dk1">
                  <a:lumMod val="100000"/>
                </a:schemeClr>
              </a:solidFill>
            </a:endParaRPr>
          </a:p>
          <a:p>
            <a:endParaRPr 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04369" y="2844225"/>
            <a:ext cx="2783263" cy="1168340"/>
            <a:chOff x="4704369" y="2807713"/>
            <a:chExt cx="2783263" cy="1168340"/>
          </a:xfrm>
        </p:grpSpPr>
        <p:sp>
          <p:nvSpPr>
            <p:cNvPr id="10" name="文本框 15"/>
            <p:cNvSpPr txBox="1">
              <a:spLocks noChangeArrowheads="1"/>
            </p:cNvSpPr>
            <p:nvPr/>
          </p:nvSpPr>
          <p:spPr bwMode="auto">
            <a:xfrm>
              <a:off x="4704369" y="3392488"/>
              <a:ext cx="2783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5219700" y="2807713"/>
              <a:ext cx="17526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rPr>
                <a:t>Part 01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李俊蓉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21091" y="65183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日历行程</a:t>
            </a:r>
            <a:endParaRPr lang="zh-CN" sz="2400" dirty="0">
              <a:solidFill>
                <a:schemeClr val="bg1"/>
              </a:solidFill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448945" y="1332865"/>
            <a:ext cx="6978650" cy="4558665"/>
          </a:xfrm>
          <a:prstGeom prst="flowChartAlternateProcess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633335" y="1332865"/>
            <a:ext cx="4378325" cy="34150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       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首页设计主要是一张大的日历行程安排表。在会议管理系统首页中，在该日历行程表上可以简便地预定会议时间及相关事宜。方便我们能够一目了然地看到哪些日期已有会议安排，单击即可看到该天各时间段的会议安排。</a:t>
            </a:r>
            <a:endParaRPr lang="zh-CN" altLang="en-US" sz="2400" dirty="0">
              <a:solidFill>
                <a:schemeClr val="dk1">
                  <a:lumMod val="100000"/>
                </a:schemeClr>
              </a:solidFill>
            </a:endParaRPr>
          </a:p>
          <a:p>
            <a:endParaRPr 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李俊蓉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21091" y="65183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天气、时刻</a:t>
            </a:r>
            <a:endParaRPr lang="zh-CN" sz="2400" dirty="0">
              <a:solidFill>
                <a:schemeClr val="bg1"/>
              </a:solidFill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1322070" y="1874520"/>
            <a:ext cx="2776220" cy="1392555"/>
          </a:xfrm>
          <a:prstGeom prst="flowChartAlternateProcess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3" name="流程图: 可选过程 2"/>
          <p:cNvSpPr/>
          <p:nvPr/>
        </p:nvSpPr>
        <p:spPr>
          <a:xfrm>
            <a:off x="1377315" y="3912870"/>
            <a:ext cx="2665095" cy="986790"/>
          </a:xfrm>
          <a:prstGeom prst="flowChartAlternateProcess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70475" y="1874520"/>
            <a:ext cx="5195570" cy="2306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lvl="0" algn="l"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         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当管理员进入到会议管理系统后，为使系统使用起来更方便、更具个性化，我选择增加了即时时间的动态显示，以及当地天气的状况的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iframe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引入。</a:t>
            </a:r>
            <a:endParaRPr lang="en-US" altLang="zh-CN" sz="2400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李俊蓉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7085" y="652145"/>
            <a:ext cx="340931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遇到的问题及解决方案</a:t>
            </a:r>
            <a:endParaRPr lang="zh-CN" sz="2400" dirty="0">
              <a:solidFill>
                <a:schemeClr val="bg1"/>
              </a:solidFill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3044825" y="1414145"/>
            <a:ext cx="6683375" cy="4939665"/>
            <a:chOff x="5871033" y="1810977"/>
            <a:chExt cx="3767559" cy="3060019"/>
          </a:xfrm>
        </p:grpSpPr>
        <p:sp>
          <p:nvSpPr>
            <p:cNvPr id="39" name="Rectangle 6"/>
            <p:cNvSpPr/>
            <p:nvPr/>
          </p:nvSpPr>
          <p:spPr>
            <a:xfrm>
              <a:off x="5871033" y="2156044"/>
              <a:ext cx="3766873" cy="2714952"/>
            </a:xfrm>
            <a:prstGeom prst="rect">
              <a:avLst/>
            </a:prstGeom>
          </p:spPr>
          <p:txBody>
            <a:bodyPr wrap="square">
              <a:normAutofit lnSpcReduction="10000"/>
            </a:bodyPr>
            <a:p>
              <a:pPr lvl="0" algn="l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         </a:t>
              </a:r>
              <a:r>
                <a:rPr lang="zh-CN" altLang="en-US" sz="1600" dirty="0">
                  <a:solidFill>
                    <a:schemeClr val="bg1"/>
                  </a:solidFill>
                </a:rPr>
                <a:t>起初，</a:t>
              </a:r>
              <a:r>
                <a:rPr lang="en-US" altLang="zh-CN" sz="1600" dirty="0">
                  <a:solidFill>
                    <a:schemeClr val="bg1"/>
                  </a:solidFill>
                </a:rPr>
                <a:t>controller</a:t>
              </a:r>
              <a:r>
                <a:rPr lang="zh-CN" altLang="en-US" sz="1600" dirty="0">
                  <a:solidFill>
                    <a:schemeClr val="bg1"/>
                  </a:solidFill>
                </a:rPr>
                <a:t>层新写一个方法，为了跳转到</a:t>
              </a:r>
              <a:r>
                <a:rPr lang="en-US" altLang="zh-CN" sz="1600" dirty="0">
                  <a:solidFill>
                    <a:schemeClr val="bg1"/>
                  </a:solidFill>
                </a:rPr>
                <a:t>WEB-INF</a:t>
              </a:r>
              <a:r>
                <a:rPr lang="zh-CN" altLang="en-US" sz="1600" dirty="0">
                  <a:solidFill>
                    <a:schemeClr val="bg1"/>
                  </a:solidFill>
                </a:rPr>
                <a:t>里面的页面。原本很简单的一个方法，却跳转不到指定页面，而是直接把</a:t>
              </a:r>
              <a:r>
                <a:rPr lang="en-US" altLang="zh-CN" sz="1600" dirty="0">
                  <a:solidFill>
                    <a:schemeClr val="bg1"/>
                  </a:solidFill>
                </a:rPr>
                <a:t>return “”</a:t>
              </a:r>
              <a:r>
                <a:rPr lang="zh-CN" altLang="en-US" sz="1600" dirty="0">
                  <a:solidFill>
                    <a:schemeClr val="bg1"/>
                  </a:solidFill>
                </a:rPr>
                <a:t>里面的内容直接输出到页面上。检查了方法，没加</a:t>
              </a:r>
              <a:r>
                <a:rPr lang="en-US" altLang="zh-CN" sz="1600" dirty="0">
                  <a:solidFill>
                    <a:schemeClr val="bg1"/>
                  </a:solidFill>
                </a:rPr>
                <a:t>@ResponseBody</a:t>
              </a:r>
              <a:r>
                <a:rPr lang="zh-CN" altLang="en-US" sz="1600" dirty="0">
                  <a:solidFill>
                    <a:schemeClr val="bg1"/>
                  </a:solidFill>
                </a:rPr>
                <a:t>，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 lvl="0"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</a:rPr>
                <a:t>且方法也没错，</a:t>
              </a:r>
              <a:r>
                <a:rPr lang="en-US" altLang="zh-CN" sz="1600" dirty="0">
                  <a:solidFill>
                    <a:schemeClr val="bg1"/>
                  </a:solidFill>
                </a:rPr>
                <a:t>spring mvc</a:t>
              </a:r>
              <a:r>
                <a:rPr lang="zh-CN" altLang="en-US" sz="1600" dirty="0">
                  <a:solidFill>
                    <a:schemeClr val="bg1"/>
                  </a:solidFill>
                </a:rPr>
                <a:t>的配置文件视图解析器也没错，一直很想不通。后来发现是</a:t>
              </a:r>
              <a:r>
                <a:rPr lang="en-US" altLang="zh-CN" sz="1600" dirty="0">
                  <a:solidFill>
                    <a:schemeClr val="bg1"/>
                  </a:solidFill>
                </a:rPr>
                <a:t>controller</a:t>
              </a:r>
              <a:r>
                <a:rPr lang="zh-CN" altLang="en-US" sz="1600" dirty="0">
                  <a:solidFill>
                    <a:schemeClr val="bg1"/>
                  </a:solidFill>
                </a:rPr>
                <a:t>层方法上面的注解是</a:t>
              </a:r>
              <a:r>
                <a:rPr lang="en-US" altLang="zh-CN" sz="1600" dirty="0">
                  <a:solidFill>
                    <a:schemeClr val="bg1"/>
                  </a:solidFill>
                </a:rPr>
                <a:t>@RestController</a:t>
              </a:r>
              <a:r>
                <a:rPr lang="zh-CN" altLang="en-US" sz="1600" dirty="0">
                  <a:solidFill>
                    <a:schemeClr val="bg1"/>
                  </a:solidFill>
                </a:rPr>
                <a:t>而不是</a:t>
              </a:r>
              <a:r>
                <a:rPr lang="en-US" altLang="zh-CN" sz="1600" dirty="0">
                  <a:solidFill>
                    <a:schemeClr val="bg1"/>
                  </a:solidFill>
                </a:rPr>
                <a:t>@Controller</a:t>
              </a:r>
              <a:r>
                <a:rPr lang="zh-CN" altLang="en-US" sz="1600" dirty="0">
                  <a:solidFill>
                    <a:schemeClr val="bg1"/>
                  </a:solidFill>
                </a:rPr>
                <a:t>。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 lvl="0" algn="l">
                <a:lnSpc>
                  <a:spcPct val="120000"/>
                </a:lnSpc>
              </a:pPr>
              <a:endParaRPr lang="zh-CN" altLang="en-US" sz="1600" dirty="0">
                <a:solidFill>
                  <a:schemeClr val="bg1"/>
                </a:solidFill>
              </a:endParaRPr>
            </a:p>
            <a:p>
              <a:pPr lvl="0" algn="l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解决方案及心得：</a:t>
              </a:r>
              <a:endParaRPr lang="zh-CN" altLang="en-US" sz="1600" b="1" dirty="0">
                <a:solidFill>
                  <a:schemeClr val="bg1"/>
                </a:solidFill>
              </a:endParaRPr>
            </a:p>
            <a:p>
              <a:pPr lvl="0" algn="l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         </a:t>
              </a:r>
              <a:r>
                <a:rPr lang="zh-CN" altLang="en-US" sz="1600" dirty="0">
                  <a:solidFill>
                    <a:schemeClr val="bg1"/>
                  </a:solidFill>
                </a:rPr>
                <a:t>将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@RestController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改为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@Controller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。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@RestController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是表示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@ResponseBody+@Controller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，所以就加了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@ResponseBody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就相当于告诉系统返回的是一个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json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格式数据，那么系统将会将其当作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json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数据直接输出到页面上显示，所以就产生了以上问题。</a:t>
              </a:r>
              <a:endParaRPr lang="zh-CN" altLang="en-US" sz="1600" dirty="0">
                <a:solidFill>
                  <a:schemeClr val="bg1"/>
                </a:solidFill>
                <a:sym typeface="+mn-ea"/>
              </a:endParaRPr>
            </a:p>
            <a:p>
              <a:pPr lvl="0"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         从这个问题可以看出，当我们需要在别人代码上新增方法时，除了需要跟对方认真沟通外，我们还必须先把对方的代码认真细致的看一遍，要有大局观，不然很容易出现别人的代码与自己的代码产生矛盾的问题。</a:t>
              </a:r>
              <a:endParaRPr lang="en-US" altLang="zh-CN" sz="110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lvl="0" algn="l">
                <a:lnSpc>
                  <a:spcPct val="120000"/>
                </a:lnSpc>
              </a:pP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algn="just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40" name="Rectangle: Rounded Corners 9"/>
            <p:cNvSpPr/>
            <p:nvPr/>
          </p:nvSpPr>
          <p:spPr>
            <a:xfrm>
              <a:off x="5871033" y="1810977"/>
              <a:ext cx="3767559" cy="3497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p>
              <a:r>
                <a:rPr lang="en-US" altLang="zh-CN" sz="1600" b="1">
                  <a:solidFill>
                    <a:schemeClr val="bg1"/>
                  </a:solidFill>
                  <a:latin typeface="+mj-ea"/>
                  <a:ea typeface="+mj-ea"/>
                  <a:cs typeface="+mj-ea"/>
                </a:rPr>
                <a:t>controller</a:t>
              </a:r>
              <a:r>
                <a:rPr lang="zh-CN" altLang="en-US" sz="1600" b="1">
                  <a:solidFill>
                    <a:schemeClr val="bg1"/>
                  </a:solidFill>
                  <a:latin typeface="+mj-ea"/>
                  <a:ea typeface="+mj-ea"/>
                  <a:cs typeface="+mj-ea"/>
                </a:rPr>
                <a:t>层页面跳转失败问题</a:t>
              </a:r>
              <a:endParaRPr lang="zh-CN" altLang="en-US" sz="1600" b="1">
                <a:solidFill>
                  <a:schemeClr val="bg1"/>
                </a:solidFill>
                <a:latin typeface="+mj-ea"/>
                <a:ea typeface="+mj-ea"/>
                <a:cs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李俊蓉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17085" y="652145"/>
            <a:ext cx="340931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遇到的问题及解决方案</a:t>
            </a:r>
            <a:endParaRPr lang="zh-CN" sz="2400" dirty="0">
              <a:solidFill>
                <a:schemeClr val="bg1"/>
              </a:solidFill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3044825" y="1414145"/>
            <a:ext cx="6683375" cy="4939665"/>
            <a:chOff x="5871033" y="1810977"/>
            <a:chExt cx="3767559" cy="3060019"/>
          </a:xfrm>
        </p:grpSpPr>
        <p:sp>
          <p:nvSpPr>
            <p:cNvPr id="39" name="Rectangle 6"/>
            <p:cNvSpPr/>
            <p:nvPr/>
          </p:nvSpPr>
          <p:spPr>
            <a:xfrm>
              <a:off x="5871033" y="2156044"/>
              <a:ext cx="3766873" cy="2714952"/>
            </a:xfrm>
            <a:prstGeom prst="rect">
              <a:avLst/>
            </a:prstGeom>
          </p:spPr>
          <p:txBody>
            <a:bodyPr wrap="square">
              <a:normAutofit/>
            </a:bodyPr>
            <a:p>
              <a:pPr lvl="0" algn="l">
                <a:lnSpc>
                  <a:spcPct val="120000"/>
                </a:lnSpc>
              </a:pPr>
              <a:r>
                <a:rPr lang="en-US" altLang="zh-CN" sz="1600" dirty="0">
                  <a:solidFill>
                    <a:schemeClr val="bg1"/>
                  </a:solidFill>
                </a:rPr>
                <a:t>         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由于我前端页面导航菜单栏采用的是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easyUI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框架，它里面的树形数据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json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格式与我们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controller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层传过去的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json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格式并不一致，所以需要进行适当的格式转化，不然该框架会接收数据异常。那么问题来了，是在后台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controller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层转化格式后再传到前端，还是将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json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格式数据传到前端后，再在前端将其格式转化成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easyUI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框架适用的格式？</a:t>
              </a:r>
              <a:endParaRPr lang="zh-CN" altLang="en-US" sz="1600" dirty="0">
                <a:solidFill>
                  <a:schemeClr val="bg1"/>
                </a:solidFill>
                <a:sym typeface="+mn-ea"/>
              </a:endParaRPr>
            </a:p>
            <a:p>
              <a:pPr lvl="0" algn="l">
                <a:lnSpc>
                  <a:spcPct val="120000"/>
                </a:lnSpc>
              </a:pPr>
              <a:endParaRPr lang="zh-CN" altLang="en-US" sz="1600" dirty="0">
                <a:solidFill>
                  <a:schemeClr val="bg1"/>
                </a:solidFill>
              </a:endParaRPr>
            </a:p>
            <a:p>
              <a:pPr lvl="0" algn="l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解决方案及心得：</a:t>
              </a:r>
              <a:endParaRPr lang="zh-CN" altLang="en-US" sz="1600" dirty="0">
                <a:solidFill>
                  <a:schemeClr val="bg1"/>
                </a:solidFill>
              </a:endParaRPr>
            </a:p>
            <a:p>
              <a:pPr lvl="0" algn="l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         最终我选择在前端进行格式转化。因为相应的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controller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层是组内其他成员写的，我们在团队合作的时候，是不允许擅自修改他人负责模块相关的代码的，所以将数据传到前端后再进行转换可能更合适，这样也有利于后台该模块的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json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格式的统一性，大家都认识，不会产生其他成员看不懂你这个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json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相应格式的某些</a:t>
              </a:r>
              <a:r>
                <a:rPr lang="en-US" altLang="zh-CN" sz="1600" dirty="0">
                  <a:solidFill>
                    <a:schemeClr val="bg1"/>
                  </a:solidFill>
                  <a:sym typeface="+mn-ea"/>
                </a:rPr>
                <a:t>”key”</a:t>
              </a:r>
              <a:r>
                <a:rPr lang="zh-CN" altLang="en-US" sz="1600" dirty="0">
                  <a:solidFill>
                    <a:schemeClr val="bg1"/>
                  </a:solidFill>
                  <a:sym typeface="+mn-ea"/>
                </a:rPr>
                <a:t>代表何意义。</a:t>
              </a:r>
              <a:endParaRPr lang="en-US" altLang="zh-CN" sz="110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lvl="0" algn="l">
                <a:lnSpc>
                  <a:spcPct val="120000"/>
                </a:lnSpc>
              </a:pPr>
              <a:endParaRPr lang="en-US" altLang="zh-CN" sz="110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lvl="0" algn="l">
                <a:lnSpc>
                  <a:spcPct val="120000"/>
                </a:lnSpc>
              </a:pPr>
              <a:endParaRPr lang="zh-CN" altLang="en-US" sz="1100" dirty="0">
                <a:solidFill>
                  <a:schemeClr val="dk1">
                    <a:lumMod val="100000"/>
                  </a:schemeClr>
                </a:solidFill>
              </a:endParaRPr>
            </a:p>
            <a:p>
              <a:pPr algn="just">
                <a:lnSpc>
                  <a:spcPct val="120000"/>
                </a:lnSpc>
              </a:pPr>
              <a:endParaRPr lang="zh-CN" altLang="en-US" sz="1100" dirty="0"/>
            </a:p>
          </p:txBody>
        </p:sp>
        <p:sp>
          <p:nvSpPr>
            <p:cNvPr id="40" name="Rectangle: Rounded Corners 9"/>
            <p:cNvSpPr/>
            <p:nvPr/>
          </p:nvSpPr>
          <p:spPr>
            <a:xfrm>
              <a:off x="5871033" y="1810977"/>
              <a:ext cx="3767559" cy="34972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Autofit/>
            </a:bodyPr>
            <a:p>
              <a:pPr algn="l"/>
              <a:r>
                <a:rPr lang="en-US" altLang="zh-CN" sz="1600" b="1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json</a:t>
              </a:r>
              <a:r>
                <a:rPr lang="zh-CN" altLang="en-US" sz="1600" b="1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格式转化问题</a:t>
              </a:r>
              <a:endParaRPr lang="zh-CN" altLang="en-US" sz="1600" b="1">
                <a:solidFill>
                  <a:schemeClr val="bg1"/>
                </a:solidFill>
                <a:latin typeface="+mj-ea"/>
                <a:ea typeface="+mj-ea"/>
                <a:cs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李俊蓉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21091" y="65183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项目心得</a:t>
            </a:r>
            <a:endParaRPr lang="zh-CN" sz="2400" dirty="0">
              <a:solidFill>
                <a:schemeClr val="bg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032635" y="1363345"/>
            <a:ext cx="3554730" cy="4508500"/>
            <a:chOff x="751076" y="1545636"/>
            <a:chExt cx="1562735" cy="3329305"/>
          </a:xfrm>
        </p:grpSpPr>
        <p:sp>
          <p:nvSpPr>
            <p:cNvPr id="4" name="Freeform: Shape 1"/>
            <p:cNvSpPr/>
            <p:nvPr/>
          </p:nvSpPr>
          <p:spPr bwMode="auto">
            <a:xfrm>
              <a:off x="853225" y="2157905"/>
              <a:ext cx="1357831" cy="1251945"/>
            </a:xfrm>
            <a:custGeom>
              <a:avLst/>
              <a:gdLst>
                <a:gd name="T0" fmla="*/ 1730375 w 21600"/>
                <a:gd name="T1" fmla="*/ 1595438 h 21600"/>
                <a:gd name="T2" fmla="*/ 1730375 w 21600"/>
                <a:gd name="T3" fmla="*/ 1595438 h 21600"/>
                <a:gd name="T4" fmla="*/ 1730375 w 21600"/>
                <a:gd name="T5" fmla="*/ 1595438 h 21600"/>
                <a:gd name="T6" fmla="*/ 1730375 w 21600"/>
                <a:gd name="T7" fmla="*/ 15954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469" y="1336"/>
                  </a:moveTo>
                  <a:cubicBezTo>
                    <a:pt x="19857" y="3403"/>
                    <a:pt x="18177" y="7637"/>
                    <a:pt x="14646" y="8101"/>
                  </a:cubicBezTo>
                  <a:cubicBezTo>
                    <a:pt x="15951" y="6107"/>
                    <a:pt x="16882" y="3432"/>
                    <a:pt x="17184" y="1336"/>
                  </a:cubicBezTo>
                  <a:cubicBezTo>
                    <a:pt x="17184" y="1336"/>
                    <a:pt x="20469" y="1336"/>
                    <a:pt x="20469" y="1336"/>
                  </a:cubicBezTo>
                  <a:close/>
                  <a:moveTo>
                    <a:pt x="1129" y="1336"/>
                  </a:moveTo>
                  <a:lnTo>
                    <a:pt x="4415" y="1336"/>
                  </a:lnTo>
                  <a:cubicBezTo>
                    <a:pt x="4717" y="3432"/>
                    <a:pt x="5646" y="6107"/>
                    <a:pt x="6952" y="8101"/>
                  </a:cubicBezTo>
                  <a:cubicBezTo>
                    <a:pt x="3421" y="7636"/>
                    <a:pt x="1741" y="3403"/>
                    <a:pt x="1129" y="1336"/>
                  </a:cubicBezTo>
                  <a:close/>
                  <a:moveTo>
                    <a:pt x="13916" y="9085"/>
                  </a:moveTo>
                  <a:cubicBezTo>
                    <a:pt x="13947" y="9085"/>
                    <a:pt x="13979" y="9088"/>
                    <a:pt x="14009" y="9088"/>
                  </a:cubicBezTo>
                  <a:cubicBezTo>
                    <a:pt x="19966" y="9088"/>
                    <a:pt x="21600" y="402"/>
                    <a:pt x="21600" y="402"/>
                  </a:cubicBezTo>
                  <a:lnTo>
                    <a:pt x="17278" y="402"/>
                  </a:lnTo>
                  <a:cubicBezTo>
                    <a:pt x="17285" y="265"/>
                    <a:pt x="17293" y="127"/>
                    <a:pt x="17293" y="0"/>
                  </a:cubicBezTo>
                  <a:lnTo>
                    <a:pt x="4306" y="0"/>
                  </a:lnTo>
                  <a:cubicBezTo>
                    <a:pt x="4306" y="127"/>
                    <a:pt x="4314" y="265"/>
                    <a:pt x="4321" y="402"/>
                  </a:cubicBezTo>
                  <a:lnTo>
                    <a:pt x="0" y="402"/>
                  </a:lnTo>
                  <a:cubicBezTo>
                    <a:pt x="0" y="402"/>
                    <a:pt x="1632" y="9088"/>
                    <a:pt x="7589" y="9088"/>
                  </a:cubicBezTo>
                  <a:cubicBezTo>
                    <a:pt x="7619" y="9088"/>
                    <a:pt x="7651" y="9085"/>
                    <a:pt x="7682" y="9085"/>
                  </a:cubicBezTo>
                  <a:cubicBezTo>
                    <a:pt x="8022" y="9492"/>
                    <a:pt x="8380" y="9855"/>
                    <a:pt x="8755" y="10142"/>
                  </a:cubicBezTo>
                  <a:cubicBezTo>
                    <a:pt x="8491" y="10149"/>
                    <a:pt x="8278" y="10378"/>
                    <a:pt x="8278" y="10662"/>
                  </a:cubicBezTo>
                  <a:cubicBezTo>
                    <a:pt x="8278" y="10952"/>
                    <a:pt x="8495" y="11187"/>
                    <a:pt x="8762" y="11187"/>
                  </a:cubicBezTo>
                  <a:lnTo>
                    <a:pt x="9398" y="11187"/>
                  </a:lnTo>
                  <a:lnTo>
                    <a:pt x="7942" y="19481"/>
                  </a:lnTo>
                  <a:lnTo>
                    <a:pt x="7501" y="19481"/>
                  </a:lnTo>
                  <a:lnTo>
                    <a:pt x="7501" y="21600"/>
                  </a:lnTo>
                  <a:lnTo>
                    <a:pt x="14436" y="21600"/>
                  </a:lnTo>
                  <a:lnTo>
                    <a:pt x="14436" y="19481"/>
                  </a:lnTo>
                  <a:lnTo>
                    <a:pt x="13993" y="19481"/>
                  </a:lnTo>
                  <a:lnTo>
                    <a:pt x="12537" y="11187"/>
                  </a:lnTo>
                  <a:lnTo>
                    <a:pt x="13176" y="11187"/>
                  </a:lnTo>
                  <a:cubicBezTo>
                    <a:pt x="13441" y="11187"/>
                    <a:pt x="13658" y="10952"/>
                    <a:pt x="13658" y="10662"/>
                  </a:cubicBezTo>
                  <a:cubicBezTo>
                    <a:pt x="13658" y="10375"/>
                    <a:pt x="13441" y="10140"/>
                    <a:pt x="13176" y="10140"/>
                  </a:cubicBezTo>
                  <a:lnTo>
                    <a:pt x="12847" y="10140"/>
                  </a:lnTo>
                  <a:cubicBezTo>
                    <a:pt x="13220" y="9852"/>
                    <a:pt x="13576" y="9491"/>
                    <a:pt x="13916" y="908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5" name="Freeform: Shape 2"/>
            <p:cNvSpPr/>
            <p:nvPr/>
          </p:nvSpPr>
          <p:spPr bwMode="auto">
            <a:xfrm>
              <a:off x="1005202" y="1545636"/>
              <a:ext cx="1053876" cy="27904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/>
            </a:bodyPr>
            <a:p>
              <a:pPr algn="ctr" defTabSz="583565">
                <a:defRPr/>
              </a:pPr>
              <a:r>
                <a:rPr lang="zh-CN" altLang="en-US" sz="2000" b="1">
                  <a:solidFill>
                    <a:schemeClr val="bg1"/>
                  </a:solidFill>
                </a:rPr>
                <a:t>团队合作的重要性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4"/>
            <p:cNvSpPr/>
            <p:nvPr/>
          </p:nvSpPr>
          <p:spPr bwMode="auto">
            <a:xfrm>
              <a:off x="751076" y="3516676"/>
              <a:ext cx="1562735" cy="13582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0" tIns="0" rIns="0" bIns="0" anchor="ctr">
              <a:normAutofit/>
            </a:bodyPr>
            <a:p>
              <a:pPr lvl="0" algn="l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</a:rPr>
                <a:t>        </a:t>
              </a:r>
              <a:r>
                <a:rPr lang="en-US" altLang="zh-CN" sz="1400" dirty="0">
                  <a:solidFill>
                    <a:schemeClr val="bg1"/>
                  </a:solidFill>
                </a:rPr>
                <a:t> </a:t>
              </a:r>
              <a:r>
                <a:rPr lang="zh-CN" altLang="en-US" sz="1400" dirty="0">
                  <a:solidFill>
                    <a:schemeClr val="bg1"/>
                  </a:solidFill>
                </a:rPr>
                <a:t>从之前的个人或少数人员的项目，到如今七八个人共同完成的项目，让我深刻意识到团队合作的重要性，既要完成好自己的任务，也要实时和其他组员进行沟通，在总体上和大局保持一致，而不是随心所欲地写项目。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948045" y="1363345"/>
            <a:ext cx="3894455" cy="4800600"/>
            <a:chOff x="2777234" y="1545636"/>
            <a:chExt cx="1562735" cy="3545205"/>
          </a:xfrm>
        </p:grpSpPr>
        <p:sp>
          <p:nvSpPr>
            <p:cNvPr id="8" name="Freeform: Shape 5"/>
            <p:cNvSpPr/>
            <p:nvPr/>
          </p:nvSpPr>
          <p:spPr bwMode="auto">
            <a:xfrm>
              <a:off x="2880006" y="2157905"/>
              <a:ext cx="1357831" cy="1251945"/>
            </a:xfrm>
            <a:custGeom>
              <a:avLst/>
              <a:gdLst>
                <a:gd name="T0" fmla="*/ 1730375 w 21600"/>
                <a:gd name="T1" fmla="*/ 1595438 h 21600"/>
                <a:gd name="T2" fmla="*/ 1730375 w 21600"/>
                <a:gd name="T3" fmla="*/ 1595438 h 21600"/>
                <a:gd name="T4" fmla="*/ 1730375 w 21600"/>
                <a:gd name="T5" fmla="*/ 1595438 h 21600"/>
                <a:gd name="T6" fmla="*/ 1730375 w 21600"/>
                <a:gd name="T7" fmla="*/ 159543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0469" y="1336"/>
                  </a:moveTo>
                  <a:cubicBezTo>
                    <a:pt x="19857" y="3403"/>
                    <a:pt x="18177" y="7637"/>
                    <a:pt x="14646" y="8101"/>
                  </a:cubicBezTo>
                  <a:cubicBezTo>
                    <a:pt x="15951" y="6107"/>
                    <a:pt x="16882" y="3432"/>
                    <a:pt x="17184" y="1336"/>
                  </a:cubicBezTo>
                  <a:cubicBezTo>
                    <a:pt x="17184" y="1336"/>
                    <a:pt x="20469" y="1336"/>
                    <a:pt x="20469" y="1336"/>
                  </a:cubicBezTo>
                  <a:close/>
                  <a:moveTo>
                    <a:pt x="1129" y="1336"/>
                  </a:moveTo>
                  <a:lnTo>
                    <a:pt x="4415" y="1336"/>
                  </a:lnTo>
                  <a:cubicBezTo>
                    <a:pt x="4717" y="3432"/>
                    <a:pt x="5646" y="6107"/>
                    <a:pt x="6952" y="8101"/>
                  </a:cubicBezTo>
                  <a:cubicBezTo>
                    <a:pt x="3421" y="7636"/>
                    <a:pt x="1741" y="3403"/>
                    <a:pt x="1129" y="1336"/>
                  </a:cubicBezTo>
                  <a:close/>
                  <a:moveTo>
                    <a:pt x="13916" y="9085"/>
                  </a:moveTo>
                  <a:cubicBezTo>
                    <a:pt x="13947" y="9085"/>
                    <a:pt x="13979" y="9088"/>
                    <a:pt x="14009" y="9088"/>
                  </a:cubicBezTo>
                  <a:cubicBezTo>
                    <a:pt x="19966" y="9088"/>
                    <a:pt x="21600" y="402"/>
                    <a:pt x="21600" y="402"/>
                  </a:cubicBezTo>
                  <a:lnTo>
                    <a:pt x="17278" y="402"/>
                  </a:lnTo>
                  <a:cubicBezTo>
                    <a:pt x="17285" y="265"/>
                    <a:pt x="17293" y="127"/>
                    <a:pt x="17293" y="0"/>
                  </a:cubicBezTo>
                  <a:lnTo>
                    <a:pt x="4306" y="0"/>
                  </a:lnTo>
                  <a:cubicBezTo>
                    <a:pt x="4306" y="127"/>
                    <a:pt x="4314" y="265"/>
                    <a:pt x="4321" y="402"/>
                  </a:cubicBezTo>
                  <a:lnTo>
                    <a:pt x="0" y="402"/>
                  </a:lnTo>
                  <a:cubicBezTo>
                    <a:pt x="0" y="402"/>
                    <a:pt x="1632" y="9088"/>
                    <a:pt x="7589" y="9088"/>
                  </a:cubicBezTo>
                  <a:cubicBezTo>
                    <a:pt x="7619" y="9088"/>
                    <a:pt x="7651" y="9085"/>
                    <a:pt x="7682" y="9085"/>
                  </a:cubicBezTo>
                  <a:cubicBezTo>
                    <a:pt x="8022" y="9492"/>
                    <a:pt x="8380" y="9855"/>
                    <a:pt x="8755" y="10142"/>
                  </a:cubicBezTo>
                  <a:cubicBezTo>
                    <a:pt x="8491" y="10149"/>
                    <a:pt x="8278" y="10378"/>
                    <a:pt x="8278" y="10662"/>
                  </a:cubicBezTo>
                  <a:cubicBezTo>
                    <a:pt x="8278" y="10952"/>
                    <a:pt x="8495" y="11187"/>
                    <a:pt x="8762" y="11187"/>
                  </a:cubicBezTo>
                  <a:lnTo>
                    <a:pt x="9398" y="11187"/>
                  </a:lnTo>
                  <a:lnTo>
                    <a:pt x="7942" y="19481"/>
                  </a:lnTo>
                  <a:lnTo>
                    <a:pt x="7501" y="19481"/>
                  </a:lnTo>
                  <a:lnTo>
                    <a:pt x="7501" y="21600"/>
                  </a:lnTo>
                  <a:lnTo>
                    <a:pt x="14436" y="21600"/>
                  </a:lnTo>
                  <a:lnTo>
                    <a:pt x="14436" y="19481"/>
                  </a:lnTo>
                  <a:lnTo>
                    <a:pt x="13993" y="19481"/>
                  </a:lnTo>
                  <a:lnTo>
                    <a:pt x="12537" y="11187"/>
                  </a:lnTo>
                  <a:lnTo>
                    <a:pt x="13176" y="11187"/>
                  </a:lnTo>
                  <a:cubicBezTo>
                    <a:pt x="13441" y="11187"/>
                    <a:pt x="13658" y="10952"/>
                    <a:pt x="13658" y="10662"/>
                  </a:cubicBezTo>
                  <a:cubicBezTo>
                    <a:pt x="13658" y="10375"/>
                    <a:pt x="13441" y="10140"/>
                    <a:pt x="13176" y="10140"/>
                  </a:cubicBezTo>
                  <a:lnTo>
                    <a:pt x="12847" y="10140"/>
                  </a:lnTo>
                  <a:cubicBezTo>
                    <a:pt x="13220" y="9852"/>
                    <a:pt x="13576" y="9491"/>
                    <a:pt x="13916" y="908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anchor="ctr"/>
            <a:p>
              <a:pPr algn="ctr"/>
            </a:p>
          </p:txBody>
        </p:sp>
        <p:sp>
          <p:nvSpPr>
            <p:cNvPr id="9" name="Freeform: Shape 6"/>
            <p:cNvSpPr/>
            <p:nvPr/>
          </p:nvSpPr>
          <p:spPr bwMode="auto">
            <a:xfrm>
              <a:off x="3055652" y="1545636"/>
              <a:ext cx="1006539" cy="27904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none" lIns="0" tIns="0" rIns="0" bIns="0" anchor="ctr">
              <a:normAutofit/>
            </a:bodyPr>
            <a:p>
              <a:pPr algn="ctr" defTabSz="583565">
                <a:defRPr/>
              </a:pPr>
              <a:r>
                <a:rPr lang="zh-CN" altLang="en-US" sz="2000" b="1">
                  <a:solidFill>
                    <a:schemeClr val="bg1"/>
                  </a:solidFill>
                </a:rPr>
                <a:t>自主学习能力</a:t>
              </a:r>
              <a:endParaRPr lang="zh-CN" alt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8"/>
            <p:cNvSpPr/>
            <p:nvPr/>
          </p:nvSpPr>
          <p:spPr bwMode="auto">
            <a:xfrm>
              <a:off x="2777234" y="3516676"/>
              <a:ext cx="1562735" cy="1574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wrap="square" lIns="0" tIns="0" rIns="0" bIns="0" anchor="ctr">
              <a:normAutofit/>
            </a:bodyPr>
            <a:p>
              <a:pPr lvl="0" algn="l">
                <a:lnSpc>
                  <a:spcPct val="120000"/>
                </a:lnSpc>
              </a:pPr>
              <a:r>
                <a:rPr lang="en-US" altLang="zh-CN" sz="1050" dirty="0">
                  <a:solidFill>
                    <a:schemeClr val="dk1">
                      <a:lumMod val="100000"/>
                    </a:schemeClr>
                  </a:solidFill>
                </a:rPr>
                <a:t>      </a:t>
              </a:r>
              <a:r>
                <a:rPr lang="en-US" altLang="zh-CN" sz="1400" dirty="0">
                  <a:solidFill>
                    <a:schemeClr val="bg1"/>
                  </a:solidFill>
                </a:rPr>
                <a:t>  </a:t>
              </a:r>
              <a:r>
                <a:rPr lang="zh-CN" altLang="en-US" sz="1400" dirty="0">
                  <a:solidFill>
                    <a:schemeClr val="bg1"/>
                  </a:solidFill>
                </a:rPr>
                <a:t>在前端页面导航菜单栏的实现上，采用了</a:t>
              </a:r>
              <a:r>
                <a:rPr lang="en-US" altLang="zh-CN" sz="1400" dirty="0">
                  <a:solidFill>
                    <a:schemeClr val="bg1"/>
                  </a:solidFill>
                </a:rPr>
                <a:t>easyUI</a:t>
              </a:r>
              <a:r>
                <a:rPr lang="zh-CN" altLang="en-US" sz="1400" dirty="0">
                  <a:solidFill>
                    <a:schemeClr val="bg1"/>
                  </a:solidFill>
                </a:rPr>
                <a:t>的前端框架，通过自己看官网的教材、开发文档，以及网上查阅相关资料，掌握了</a:t>
              </a:r>
              <a:r>
                <a:rPr lang="en-US" altLang="zh-CN" sz="1400" dirty="0">
                  <a:solidFill>
                    <a:schemeClr val="bg1"/>
                  </a:solidFill>
                </a:rPr>
                <a:t>easyUI</a:t>
              </a:r>
              <a:r>
                <a:rPr lang="zh-CN" altLang="en-US" sz="1400" dirty="0">
                  <a:solidFill>
                    <a:schemeClr val="bg1"/>
                  </a:solidFill>
                </a:rPr>
                <a:t>的树形结构相关知识，同时也培养了我自主学习的能力。实习过程中，很重要的一点就是自主学习能力，我们应该学会自主地去学习更多的新知识，自己独立高效地完成任务。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DDDDD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74749" y="3080007"/>
            <a:ext cx="6842502" cy="830997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Thanks For Watching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5370" y="6263006"/>
            <a:ext cx="246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BE3ED"/>
                </a:solidFill>
              </a:rPr>
              <a:t>More Than One</a:t>
            </a:r>
            <a:endParaRPr lang="zh-CN" altLang="en-US" sz="2000" dirty="0">
              <a:solidFill>
                <a:srgbClr val="DBE3ED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73900" y="6499553"/>
            <a:ext cx="65487" cy="65487"/>
          </a:xfrm>
          <a:prstGeom prst="ellipse">
            <a:avLst/>
          </a:prstGeom>
          <a:solidFill>
            <a:srgbClr val="2C6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167522" y="6499553"/>
            <a:ext cx="65487" cy="65487"/>
          </a:xfrm>
          <a:prstGeom prst="ellipse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61143" y="6499553"/>
            <a:ext cx="65487" cy="65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04369" y="2844225"/>
            <a:ext cx="2783263" cy="1661100"/>
            <a:chOff x="4704369" y="2807713"/>
            <a:chExt cx="2783263" cy="1661100"/>
          </a:xfrm>
        </p:grpSpPr>
        <p:sp>
          <p:nvSpPr>
            <p:cNvPr id="10" name="文本框 15"/>
            <p:cNvSpPr txBox="1">
              <a:spLocks noChangeArrowheads="1"/>
            </p:cNvSpPr>
            <p:nvPr/>
          </p:nvSpPr>
          <p:spPr bwMode="auto">
            <a:xfrm>
              <a:off x="4704369" y="3392488"/>
              <a:ext cx="2783263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ea"/>
                  <a:ea typeface="+mn-ea"/>
                </a:rPr>
                <a:t>陈珂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5219700" y="2807713"/>
              <a:ext cx="17526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rPr>
                <a:t>Part 03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陈珂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62341" y="374336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bg1"/>
                </a:solidFill>
              </a:rPr>
              <a:t>Job Description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865" y="1190625"/>
            <a:ext cx="7772400" cy="4857750"/>
          </a:xfrm>
          <a:prstGeom prst="rect">
            <a:avLst/>
          </a:prstGeom>
        </p:spPr>
      </p:pic>
      <p:pic>
        <p:nvPicPr>
          <p:cNvPr id="1536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615" y="906780"/>
            <a:ext cx="10269855" cy="590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1190625"/>
            <a:ext cx="7997190" cy="5137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1190625"/>
            <a:ext cx="8005445" cy="18935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25" y="3084195"/>
            <a:ext cx="8028940" cy="3244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陈珂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矩形 1"/>
          <p:cNvSpPr>
            <a:spLocks noChangeArrowheads="1"/>
          </p:cNvSpPr>
          <p:nvPr/>
        </p:nvSpPr>
        <p:spPr bwMode="auto">
          <a:xfrm>
            <a:off x="5414010" y="1647825"/>
            <a:ext cx="514159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eaLnBrk="1" hangingPunct="1"/>
            <a:r>
              <a:rPr lang="en-US" altLang="zh-CN" b="1" i="1" dirty="0">
                <a:solidFill>
                  <a:srgbClr val="FFFFFF"/>
                </a:solidFill>
              </a:rPr>
              <a:t>Spring + </a:t>
            </a:r>
            <a:r>
              <a:rPr lang="en-US" altLang="zh-CN" b="1" i="1" dirty="0" err="1">
                <a:solidFill>
                  <a:srgbClr val="FFFFFF"/>
                </a:solidFill>
              </a:rPr>
              <a:t>SpringMVC</a:t>
            </a:r>
            <a:r>
              <a:rPr lang="en-US" altLang="zh-CN" b="1" i="1" dirty="0">
                <a:solidFill>
                  <a:srgbClr val="FFFFFF"/>
                </a:solidFill>
              </a:rPr>
              <a:t> + </a:t>
            </a:r>
            <a:r>
              <a:rPr lang="en-US" altLang="zh-CN" b="1" i="1" dirty="0" err="1">
                <a:solidFill>
                  <a:srgbClr val="FFFFFF"/>
                </a:solidFill>
              </a:rPr>
              <a:t>Mybatis</a:t>
            </a:r>
            <a:endParaRPr lang="en-US" altLang="zh-CN" b="1" i="1" dirty="0" err="1">
              <a:solidFill>
                <a:srgbClr val="FFFFFF"/>
              </a:solidFill>
            </a:endParaRPr>
          </a:p>
        </p:txBody>
      </p:sp>
      <p:grpSp>
        <p:nvGrpSpPr>
          <p:cNvPr id="4" name="Hexagon 16"/>
          <p:cNvGrpSpPr/>
          <p:nvPr/>
        </p:nvGrpSpPr>
        <p:grpSpPr bwMode="auto">
          <a:xfrm>
            <a:off x="2932430" y="1052830"/>
            <a:ext cx="2481580" cy="2172335"/>
            <a:chOff x="0" y="0"/>
            <a:chExt cx="914" cy="880"/>
          </a:xfrm>
        </p:grpSpPr>
        <p:pic>
          <p:nvPicPr>
            <p:cNvPr id="5" name="Hexagon 16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482" y="229"/>
              <a:ext cx="2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algn="ctr" defTabSz="914400" eaLnBrk="1" hangingPunct="1"/>
              <a:endParaRPr lang="en-US" sz="1400" b="1">
                <a:solidFill>
                  <a:srgbClr val="181818"/>
                </a:solidFill>
                <a:latin typeface="Calibri" panose="020F0502020204030204" pitchFamily="34" charset="0"/>
                <a:ea typeface="方正兰亭特黑简体"/>
                <a:cs typeface="方正兰亭特黑简体"/>
              </a:endParaRPr>
            </a:p>
          </p:txBody>
        </p:sp>
      </p:grp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5414010" y="2827020"/>
            <a:ext cx="611060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eaLnBrk="1" hangingPunct="1"/>
            <a:r>
              <a:rPr lang="en-US" altLang="zh-CN" b="1" i="1" dirty="0">
                <a:solidFill>
                  <a:srgbClr val="FFFFFF"/>
                </a:solidFill>
              </a:rPr>
              <a:t>Project management tool :  Maven</a:t>
            </a:r>
            <a:r>
              <a:rPr lang="en-US" altLang="zh-CN" sz="1400" b="1" i="1" dirty="0">
                <a:solidFill>
                  <a:srgbClr val="FFFFFF"/>
                </a:solidFill>
              </a:rPr>
              <a:t>     </a:t>
            </a:r>
            <a:endParaRPr lang="zh-CN" altLang="en-US" sz="1400" b="1" i="1" dirty="0">
              <a:solidFill>
                <a:srgbClr val="FFFFFF"/>
              </a:solidFill>
            </a:endParaRPr>
          </a:p>
        </p:txBody>
      </p:sp>
      <p:grpSp>
        <p:nvGrpSpPr>
          <p:cNvPr id="8" name="Hexagon 16"/>
          <p:cNvGrpSpPr/>
          <p:nvPr/>
        </p:nvGrpSpPr>
        <p:grpSpPr bwMode="auto">
          <a:xfrm>
            <a:off x="2932430" y="2261870"/>
            <a:ext cx="2481580" cy="2172335"/>
            <a:chOff x="0" y="0"/>
            <a:chExt cx="914" cy="880"/>
          </a:xfrm>
        </p:grpSpPr>
        <p:pic>
          <p:nvPicPr>
            <p:cNvPr id="9" name="Hexagon 16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482" y="229"/>
              <a:ext cx="2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algn="ctr" defTabSz="914400" eaLnBrk="1" hangingPunct="1"/>
              <a:endParaRPr lang="en-US" sz="1400" b="1">
                <a:solidFill>
                  <a:srgbClr val="181818"/>
                </a:solidFill>
                <a:latin typeface="Calibri" panose="020F0502020204030204" pitchFamily="34" charset="0"/>
                <a:ea typeface="方正兰亭特黑简体"/>
                <a:cs typeface="方正兰亭特黑简体"/>
              </a:endParaRPr>
            </a:p>
          </p:txBody>
        </p:sp>
      </p:grpSp>
      <p:sp>
        <p:nvSpPr>
          <p:cNvPr id="11" name="矩形 1"/>
          <p:cNvSpPr>
            <a:spLocks noChangeArrowheads="1"/>
          </p:cNvSpPr>
          <p:nvPr/>
        </p:nvSpPr>
        <p:spPr bwMode="auto">
          <a:xfrm>
            <a:off x="5414010" y="4090670"/>
            <a:ext cx="428053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eaLnBrk="1" hangingPunct="1"/>
            <a:r>
              <a:rPr lang="en-US" altLang="zh-CN" b="1" i="1" dirty="0">
                <a:solidFill>
                  <a:srgbClr val="FFFFFF"/>
                </a:solidFill>
              </a:rPr>
              <a:t>Version control tool :  Git </a:t>
            </a:r>
            <a:endParaRPr lang="en-US" altLang="zh-CN" b="1" i="1" dirty="0">
              <a:solidFill>
                <a:srgbClr val="FFFFFF"/>
              </a:solidFill>
            </a:endParaRPr>
          </a:p>
        </p:txBody>
      </p:sp>
      <p:sp>
        <p:nvSpPr>
          <p:cNvPr id="12" name="矩形 1"/>
          <p:cNvSpPr>
            <a:spLocks noChangeArrowheads="1"/>
          </p:cNvSpPr>
          <p:nvPr/>
        </p:nvSpPr>
        <p:spPr bwMode="auto">
          <a:xfrm>
            <a:off x="5414010" y="5271135"/>
            <a:ext cx="81661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eaLnBrk="1" hangingPunct="1"/>
            <a:r>
              <a:rPr lang="en-US" altLang="zh-CN" b="1" i="1" dirty="0" err="1">
                <a:solidFill>
                  <a:srgbClr val="FFFFFF"/>
                </a:solidFill>
              </a:rPr>
              <a:t>Jsp</a:t>
            </a:r>
            <a:endParaRPr lang="en-US" altLang="zh-CN" b="1" i="1" dirty="0" err="1">
              <a:solidFill>
                <a:srgbClr val="FFFFFF"/>
              </a:solidFill>
            </a:endParaRPr>
          </a:p>
        </p:txBody>
      </p:sp>
      <p:grpSp>
        <p:nvGrpSpPr>
          <p:cNvPr id="13" name="任意多边形 426"/>
          <p:cNvGrpSpPr/>
          <p:nvPr/>
        </p:nvGrpSpPr>
        <p:grpSpPr bwMode="auto">
          <a:xfrm>
            <a:off x="448945" y="2929890"/>
            <a:ext cx="3630295" cy="1506220"/>
            <a:chOff x="0" y="0"/>
            <a:chExt cx="960" cy="610"/>
          </a:xfrm>
        </p:grpSpPr>
        <p:pic>
          <p:nvPicPr>
            <p:cNvPr id="17" name="任意多边形 426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60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14" y="9"/>
              <a:ext cx="936" cy="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algn="ctr" defTabSz="914400" eaLnBrk="1" hangingPunct="1"/>
              <a:endParaRPr lang="zh-CN" altLang="en-US" sz="1400" b="1">
                <a:solidFill>
                  <a:srgbClr val="181818"/>
                </a:solidFill>
                <a:latin typeface="Calibri" panose="020F0502020204030204" pitchFamily="34" charset="0"/>
                <a:ea typeface="方正兰亭特黑简体"/>
                <a:cs typeface="方正兰亭特黑简体"/>
              </a:endParaRPr>
            </a:p>
          </p:txBody>
        </p:sp>
      </p:grpSp>
      <p:sp>
        <p:nvSpPr>
          <p:cNvPr id="19" name="矩形 430"/>
          <p:cNvSpPr>
            <a:spLocks noChangeArrowheads="1"/>
          </p:cNvSpPr>
          <p:nvPr/>
        </p:nvSpPr>
        <p:spPr bwMode="auto">
          <a:xfrm>
            <a:off x="1163955" y="3424555"/>
            <a:ext cx="28321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</a:rPr>
              <a:t>technology stack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20" name="Hexagon 16"/>
          <p:cNvGrpSpPr/>
          <p:nvPr/>
        </p:nvGrpSpPr>
        <p:grpSpPr bwMode="auto">
          <a:xfrm>
            <a:off x="2932430" y="4676140"/>
            <a:ext cx="2481580" cy="2172335"/>
            <a:chOff x="0" y="0"/>
            <a:chExt cx="914" cy="880"/>
          </a:xfrm>
        </p:grpSpPr>
        <p:pic>
          <p:nvPicPr>
            <p:cNvPr id="21" name="Hexagon 16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482" y="229"/>
              <a:ext cx="2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algn="ctr" defTabSz="914400" eaLnBrk="1" hangingPunct="1"/>
              <a:endParaRPr lang="en-US" sz="1400" b="1">
                <a:solidFill>
                  <a:srgbClr val="181818"/>
                </a:solidFill>
                <a:latin typeface="Calibri" panose="020F0502020204030204" pitchFamily="34" charset="0"/>
                <a:ea typeface="方正兰亭特黑简体"/>
                <a:cs typeface="方正兰亭特黑简体"/>
              </a:endParaRPr>
            </a:p>
          </p:txBody>
        </p:sp>
      </p:grpSp>
      <p:grpSp>
        <p:nvGrpSpPr>
          <p:cNvPr id="23" name="Hexagon 16"/>
          <p:cNvGrpSpPr/>
          <p:nvPr/>
        </p:nvGrpSpPr>
        <p:grpSpPr bwMode="auto">
          <a:xfrm>
            <a:off x="2932430" y="3496310"/>
            <a:ext cx="2481580" cy="2172335"/>
            <a:chOff x="0" y="0"/>
            <a:chExt cx="914" cy="880"/>
          </a:xfrm>
        </p:grpSpPr>
        <p:pic>
          <p:nvPicPr>
            <p:cNvPr id="24" name="Hexagon 16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" cy="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482" y="229"/>
              <a:ext cx="2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2pPr>
              <a:lvl3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3pPr>
              <a:lvl4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4pPr>
              <a:lvl5pPr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5pPr>
              <a:lvl6pPr marL="18288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6pPr>
              <a:lvl7pPr marL="22860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7pPr>
              <a:lvl8pPr marL="27432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8pPr>
              <a:lvl9pPr marL="3200400" indent="4572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3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</a:defRPr>
              </a:lvl9pPr>
            </a:lstStyle>
            <a:p>
              <a:pPr algn="ctr" defTabSz="914400" eaLnBrk="1" hangingPunct="1"/>
              <a:endParaRPr lang="en-US" sz="1400" b="1">
                <a:solidFill>
                  <a:srgbClr val="181818"/>
                </a:solidFill>
                <a:latin typeface="Calibri" panose="020F0502020204030204" pitchFamily="34" charset="0"/>
                <a:ea typeface="方正兰亭特黑简体"/>
                <a:cs typeface="方正兰亭特黑简体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5162341" y="374336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bg1"/>
                </a:solidFill>
              </a:rPr>
              <a:t>Job Description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94556" y="43593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陈珂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654976" y="497526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bg1"/>
                </a:solidFill>
              </a:rPr>
              <a:t>Job Description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20" y="1639570"/>
            <a:ext cx="6482080" cy="4051300"/>
          </a:xfrm>
          <a:prstGeom prst="rect">
            <a:avLst/>
          </a:prstGeom>
        </p:spPr>
      </p:pic>
      <p:pic>
        <p:nvPicPr>
          <p:cNvPr id="1536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190" y="1331595"/>
            <a:ext cx="8644255" cy="497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20" y="1583055"/>
            <a:ext cx="6675755" cy="4262120"/>
          </a:xfrm>
          <a:prstGeom prst="rect">
            <a:avLst/>
          </a:prstGeom>
        </p:spPr>
      </p:pic>
      <p:graphicFrame>
        <p:nvGraphicFramePr>
          <p:cNvPr id="28" name="对象 27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5097780" y="2903855"/>
          <a:ext cx="1788795" cy="1621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97" name="Worksheet" showAsIcon="1" r:id="rId4" imgW="914400" imgH="828675" progId="Excel.Sheet.12">
                  <p:embed/>
                </p:oleObj>
              </mc:Choice>
              <mc:Fallback>
                <p:oleObj name="Worksheet" showAsIcon="1" r:id="rId4" imgW="914400" imgH="828675" progId="Excel.Sheet.12">
                  <p:embed/>
                  <p:pic>
                    <p:nvPicPr>
                      <p:cNvPr id="0" name="图片 3279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97780" y="2903855"/>
                        <a:ext cx="1788795" cy="1621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3" name="文本框 2"/>
          <p:cNvSpPr txBox="1"/>
          <p:nvPr/>
        </p:nvSpPr>
        <p:spPr>
          <a:xfrm>
            <a:off x="449065" y="374376"/>
            <a:ext cx="567160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项目简介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b="15037"/>
          <a:stretch>
            <a:fillRect/>
          </a:stretch>
        </p:blipFill>
        <p:spPr>
          <a:xfrm>
            <a:off x="7804780" y="1678817"/>
            <a:ext cx="3516782" cy="2220315"/>
          </a:xfrm>
          <a:prstGeom prst="rect">
            <a:avLst/>
          </a:prstGeom>
          <a:effectLst/>
        </p:spPr>
      </p:pic>
      <p:sp>
        <p:nvSpPr>
          <p:cNvPr id="16" name="Freeform 5"/>
          <p:cNvSpPr/>
          <p:nvPr userDrawn="1"/>
        </p:nvSpPr>
        <p:spPr bwMode="auto">
          <a:xfrm>
            <a:off x="572720" y="2099340"/>
            <a:ext cx="2753168" cy="2940651"/>
          </a:xfrm>
          <a:custGeom>
            <a:avLst/>
            <a:gdLst>
              <a:gd name="T0" fmla="*/ 1758 w 2144"/>
              <a:gd name="T1" fmla="*/ 178 h 2290"/>
              <a:gd name="T2" fmla="*/ 1650 w 2144"/>
              <a:gd name="T3" fmla="*/ 114 h 2290"/>
              <a:gd name="T4" fmla="*/ 1532 w 2144"/>
              <a:gd name="T5" fmla="*/ 64 h 2290"/>
              <a:gd name="T6" fmla="*/ 1402 w 2144"/>
              <a:gd name="T7" fmla="*/ 28 h 2290"/>
              <a:gd name="T8" fmla="*/ 1262 w 2144"/>
              <a:gd name="T9" fmla="*/ 6 h 2290"/>
              <a:gd name="T10" fmla="*/ 1108 w 2144"/>
              <a:gd name="T11" fmla="*/ 0 h 2290"/>
              <a:gd name="T12" fmla="*/ 976 w 2144"/>
              <a:gd name="T13" fmla="*/ 4 h 2290"/>
              <a:gd name="T14" fmla="*/ 796 w 2144"/>
              <a:gd name="T15" fmla="*/ 28 h 2290"/>
              <a:gd name="T16" fmla="*/ 636 w 2144"/>
              <a:gd name="T17" fmla="*/ 72 h 2290"/>
              <a:gd name="T18" fmla="*/ 494 w 2144"/>
              <a:gd name="T19" fmla="*/ 138 h 2290"/>
              <a:gd name="T20" fmla="*/ 372 w 2144"/>
              <a:gd name="T21" fmla="*/ 222 h 2290"/>
              <a:gd name="T22" fmla="*/ 302 w 2144"/>
              <a:gd name="T23" fmla="*/ 292 h 2290"/>
              <a:gd name="T24" fmla="*/ 212 w 2144"/>
              <a:gd name="T25" fmla="*/ 406 h 2290"/>
              <a:gd name="T26" fmla="*/ 136 w 2144"/>
              <a:gd name="T27" fmla="*/ 536 h 2290"/>
              <a:gd name="T28" fmla="*/ 78 w 2144"/>
              <a:gd name="T29" fmla="*/ 678 h 2290"/>
              <a:gd name="T30" fmla="*/ 34 w 2144"/>
              <a:gd name="T31" fmla="*/ 832 h 2290"/>
              <a:gd name="T32" fmla="*/ 6 w 2144"/>
              <a:gd name="T33" fmla="*/ 1000 h 2290"/>
              <a:gd name="T34" fmla="*/ 754 w 2144"/>
              <a:gd name="T35" fmla="*/ 1168 h 2290"/>
              <a:gd name="T36" fmla="*/ 782 w 2144"/>
              <a:gd name="T37" fmla="*/ 994 h 2290"/>
              <a:gd name="T38" fmla="*/ 828 w 2144"/>
              <a:gd name="T39" fmla="*/ 864 h 2290"/>
              <a:gd name="T40" fmla="*/ 868 w 2144"/>
              <a:gd name="T41" fmla="*/ 802 h 2290"/>
              <a:gd name="T42" fmla="*/ 944 w 2144"/>
              <a:gd name="T43" fmla="*/ 738 h 2290"/>
              <a:gd name="T44" fmla="*/ 1030 w 2144"/>
              <a:gd name="T45" fmla="*/ 702 h 2290"/>
              <a:gd name="T46" fmla="*/ 1096 w 2144"/>
              <a:gd name="T47" fmla="*/ 696 h 2290"/>
              <a:gd name="T48" fmla="*/ 1184 w 2144"/>
              <a:gd name="T49" fmla="*/ 706 h 2290"/>
              <a:gd name="T50" fmla="*/ 1252 w 2144"/>
              <a:gd name="T51" fmla="*/ 734 h 2290"/>
              <a:gd name="T52" fmla="*/ 1288 w 2144"/>
              <a:gd name="T53" fmla="*/ 764 h 2290"/>
              <a:gd name="T54" fmla="*/ 1326 w 2144"/>
              <a:gd name="T55" fmla="*/ 822 h 2290"/>
              <a:gd name="T56" fmla="*/ 1346 w 2144"/>
              <a:gd name="T57" fmla="*/ 898 h 2290"/>
              <a:gd name="T58" fmla="*/ 1350 w 2144"/>
              <a:gd name="T59" fmla="*/ 956 h 2290"/>
              <a:gd name="T60" fmla="*/ 1340 w 2144"/>
              <a:gd name="T61" fmla="*/ 1018 h 2290"/>
              <a:gd name="T62" fmla="*/ 1290 w 2144"/>
              <a:gd name="T63" fmla="*/ 1118 h 2290"/>
              <a:gd name="T64" fmla="*/ 1194 w 2144"/>
              <a:gd name="T65" fmla="*/ 1226 h 2290"/>
              <a:gd name="T66" fmla="*/ 952 w 2144"/>
              <a:gd name="T67" fmla="*/ 1464 h 2290"/>
              <a:gd name="T68" fmla="*/ 814 w 2144"/>
              <a:gd name="T69" fmla="*/ 1618 h 2290"/>
              <a:gd name="T70" fmla="*/ 774 w 2144"/>
              <a:gd name="T71" fmla="*/ 1676 h 2290"/>
              <a:gd name="T72" fmla="*/ 726 w 2144"/>
              <a:gd name="T73" fmla="*/ 1766 h 2290"/>
              <a:gd name="T74" fmla="*/ 688 w 2144"/>
              <a:gd name="T75" fmla="*/ 1864 h 2290"/>
              <a:gd name="T76" fmla="*/ 668 w 2144"/>
              <a:gd name="T77" fmla="*/ 1938 h 2290"/>
              <a:gd name="T78" fmla="*/ 650 w 2144"/>
              <a:gd name="T79" fmla="*/ 2066 h 2290"/>
              <a:gd name="T80" fmla="*/ 644 w 2144"/>
              <a:gd name="T81" fmla="*/ 2216 h 2290"/>
              <a:gd name="T82" fmla="*/ 1382 w 2144"/>
              <a:gd name="T83" fmla="*/ 2290 h 2290"/>
              <a:gd name="T84" fmla="*/ 1390 w 2144"/>
              <a:gd name="T85" fmla="*/ 2174 h 2290"/>
              <a:gd name="T86" fmla="*/ 1412 w 2144"/>
              <a:gd name="T87" fmla="*/ 2074 h 2290"/>
              <a:gd name="T88" fmla="*/ 1434 w 2144"/>
              <a:gd name="T89" fmla="*/ 2018 h 2290"/>
              <a:gd name="T90" fmla="*/ 1492 w 2144"/>
              <a:gd name="T91" fmla="*/ 1928 h 2290"/>
              <a:gd name="T92" fmla="*/ 1592 w 2144"/>
              <a:gd name="T93" fmla="*/ 1816 h 2290"/>
              <a:gd name="T94" fmla="*/ 1680 w 2144"/>
              <a:gd name="T95" fmla="*/ 1732 h 2290"/>
              <a:gd name="T96" fmla="*/ 1864 w 2144"/>
              <a:gd name="T97" fmla="*/ 1552 h 2290"/>
              <a:gd name="T98" fmla="*/ 1996 w 2144"/>
              <a:gd name="T99" fmla="*/ 1394 h 2290"/>
              <a:gd name="T100" fmla="*/ 2052 w 2144"/>
              <a:gd name="T101" fmla="*/ 1300 h 2290"/>
              <a:gd name="T102" fmla="*/ 2108 w 2144"/>
              <a:gd name="T103" fmla="*/ 1166 h 2290"/>
              <a:gd name="T104" fmla="*/ 2138 w 2144"/>
              <a:gd name="T105" fmla="*/ 1028 h 2290"/>
              <a:gd name="T106" fmla="*/ 2144 w 2144"/>
              <a:gd name="T107" fmla="*/ 934 h 2290"/>
              <a:gd name="T108" fmla="*/ 2132 w 2144"/>
              <a:gd name="T109" fmla="*/ 770 h 2290"/>
              <a:gd name="T110" fmla="*/ 2094 w 2144"/>
              <a:gd name="T111" fmla="*/ 618 h 2290"/>
              <a:gd name="T112" fmla="*/ 2032 w 2144"/>
              <a:gd name="T113" fmla="*/ 478 h 2290"/>
              <a:gd name="T114" fmla="*/ 1946 w 2144"/>
              <a:gd name="T115" fmla="*/ 352 h 2290"/>
              <a:gd name="T116" fmla="*/ 1834 w 2144"/>
              <a:gd name="T117" fmla="*/ 238 h 2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44" h="2290">
                <a:moveTo>
                  <a:pt x="1790" y="202"/>
                </a:moveTo>
                <a:lnTo>
                  <a:pt x="1790" y="202"/>
                </a:lnTo>
                <a:lnTo>
                  <a:pt x="1758" y="178"/>
                </a:lnTo>
                <a:lnTo>
                  <a:pt x="1724" y="156"/>
                </a:lnTo>
                <a:lnTo>
                  <a:pt x="1688" y="134"/>
                </a:lnTo>
                <a:lnTo>
                  <a:pt x="1650" y="114"/>
                </a:lnTo>
                <a:lnTo>
                  <a:pt x="1612" y="96"/>
                </a:lnTo>
                <a:lnTo>
                  <a:pt x="1574" y="80"/>
                </a:lnTo>
                <a:lnTo>
                  <a:pt x="1532" y="64"/>
                </a:lnTo>
                <a:lnTo>
                  <a:pt x="1490" y="50"/>
                </a:lnTo>
                <a:lnTo>
                  <a:pt x="1448" y="38"/>
                </a:lnTo>
                <a:lnTo>
                  <a:pt x="1402" y="28"/>
                </a:lnTo>
                <a:lnTo>
                  <a:pt x="1356" y="20"/>
                </a:lnTo>
                <a:lnTo>
                  <a:pt x="1310" y="12"/>
                </a:lnTo>
                <a:lnTo>
                  <a:pt x="1262" y="6"/>
                </a:lnTo>
                <a:lnTo>
                  <a:pt x="1212" y="4"/>
                </a:lnTo>
                <a:lnTo>
                  <a:pt x="1160" y="0"/>
                </a:lnTo>
                <a:lnTo>
                  <a:pt x="1108" y="0"/>
                </a:lnTo>
                <a:lnTo>
                  <a:pt x="1108" y="0"/>
                </a:lnTo>
                <a:lnTo>
                  <a:pt x="1042" y="0"/>
                </a:lnTo>
                <a:lnTo>
                  <a:pt x="976" y="4"/>
                </a:lnTo>
                <a:lnTo>
                  <a:pt x="914" y="10"/>
                </a:lnTo>
                <a:lnTo>
                  <a:pt x="854" y="18"/>
                </a:lnTo>
                <a:lnTo>
                  <a:pt x="796" y="28"/>
                </a:lnTo>
                <a:lnTo>
                  <a:pt x="740" y="40"/>
                </a:lnTo>
                <a:lnTo>
                  <a:pt x="686" y="56"/>
                </a:lnTo>
                <a:lnTo>
                  <a:pt x="636" y="72"/>
                </a:lnTo>
                <a:lnTo>
                  <a:pt x="586" y="92"/>
                </a:lnTo>
                <a:lnTo>
                  <a:pt x="538" y="114"/>
                </a:lnTo>
                <a:lnTo>
                  <a:pt x="494" y="138"/>
                </a:lnTo>
                <a:lnTo>
                  <a:pt x="452" y="164"/>
                </a:lnTo>
                <a:lnTo>
                  <a:pt x="410" y="192"/>
                </a:lnTo>
                <a:lnTo>
                  <a:pt x="372" y="222"/>
                </a:lnTo>
                <a:lnTo>
                  <a:pt x="336" y="256"/>
                </a:lnTo>
                <a:lnTo>
                  <a:pt x="302" y="292"/>
                </a:lnTo>
                <a:lnTo>
                  <a:pt x="302" y="292"/>
                </a:lnTo>
                <a:lnTo>
                  <a:pt x="270" y="328"/>
                </a:lnTo>
                <a:lnTo>
                  <a:pt x="240" y="366"/>
                </a:lnTo>
                <a:lnTo>
                  <a:pt x="212" y="406"/>
                </a:lnTo>
                <a:lnTo>
                  <a:pt x="186" y="448"/>
                </a:lnTo>
                <a:lnTo>
                  <a:pt x="160" y="492"/>
                </a:lnTo>
                <a:lnTo>
                  <a:pt x="136" y="536"/>
                </a:lnTo>
                <a:lnTo>
                  <a:pt x="116" y="582"/>
                </a:lnTo>
                <a:lnTo>
                  <a:pt x="96" y="628"/>
                </a:lnTo>
                <a:lnTo>
                  <a:pt x="78" y="678"/>
                </a:lnTo>
                <a:lnTo>
                  <a:pt x="62" y="728"/>
                </a:lnTo>
                <a:lnTo>
                  <a:pt x="46" y="780"/>
                </a:lnTo>
                <a:lnTo>
                  <a:pt x="34" y="832"/>
                </a:lnTo>
                <a:lnTo>
                  <a:pt x="24" y="888"/>
                </a:lnTo>
                <a:lnTo>
                  <a:pt x="14" y="944"/>
                </a:lnTo>
                <a:lnTo>
                  <a:pt x="6" y="1000"/>
                </a:lnTo>
                <a:lnTo>
                  <a:pt x="0" y="1060"/>
                </a:lnTo>
                <a:lnTo>
                  <a:pt x="754" y="1168"/>
                </a:lnTo>
                <a:lnTo>
                  <a:pt x="754" y="1168"/>
                </a:lnTo>
                <a:lnTo>
                  <a:pt x="760" y="1104"/>
                </a:lnTo>
                <a:lnTo>
                  <a:pt x="770" y="1046"/>
                </a:lnTo>
                <a:lnTo>
                  <a:pt x="782" y="994"/>
                </a:lnTo>
                <a:lnTo>
                  <a:pt x="794" y="946"/>
                </a:lnTo>
                <a:lnTo>
                  <a:pt x="810" y="902"/>
                </a:lnTo>
                <a:lnTo>
                  <a:pt x="828" y="864"/>
                </a:lnTo>
                <a:lnTo>
                  <a:pt x="848" y="830"/>
                </a:lnTo>
                <a:lnTo>
                  <a:pt x="868" y="802"/>
                </a:lnTo>
                <a:lnTo>
                  <a:pt x="868" y="802"/>
                </a:lnTo>
                <a:lnTo>
                  <a:pt x="892" y="776"/>
                </a:lnTo>
                <a:lnTo>
                  <a:pt x="916" y="756"/>
                </a:lnTo>
                <a:lnTo>
                  <a:pt x="944" y="738"/>
                </a:lnTo>
                <a:lnTo>
                  <a:pt x="970" y="722"/>
                </a:lnTo>
                <a:lnTo>
                  <a:pt x="1000" y="710"/>
                </a:lnTo>
                <a:lnTo>
                  <a:pt x="1030" y="702"/>
                </a:lnTo>
                <a:lnTo>
                  <a:pt x="1062" y="698"/>
                </a:lnTo>
                <a:lnTo>
                  <a:pt x="1096" y="696"/>
                </a:lnTo>
                <a:lnTo>
                  <a:pt x="1096" y="696"/>
                </a:lnTo>
                <a:lnTo>
                  <a:pt x="1128" y="698"/>
                </a:lnTo>
                <a:lnTo>
                  <a:pt x="1156" y="700"/>
                </a:lnTo>
                <a:lnTo>
                  <a:pt x="1184" y="706"/>
                </a:lnTo>
                <a:lnTo>
                  <a:pt x="1208" y="714"/>
                </a:lnTo>
                <a:lnTo>
                  <a:pt x="1232" y="722"/>
                </a:lnTo>
                <a:lnTo>
                  <a:pt x="1252" y="734"/>
                </a:lnTo>
                <a:lnTo>
                  <a:pt x="1270" y="748"/>
                </a:lnTo>
                <a:lnTo>
                  <a:pt x="1288" y="764"/>
                </a:lnTo>
                <a:lnTo>
                  <a:pt x="1288" y="764"/>
                </a:lnTo>
                <a:lnTo>
                  <a:pt x="1302" y="782"/>
                </a:lnTo>
                <a:lnTo>
                  <a:pt x="1316" y="802"/>
                </a:lnTo>
                <a:lnTo>
                  <a:pt x="1326" y="822"/>
                </a:lnTo>
                <a:lnTo>
                  <a:pt x="1334" y="846"/>
                </a:lnTo>
                <a:lnTo>
                  <a:pt x="1342" y="870"/>
                </a:lnTo>
                <a:lnTo>
                  <a:pt x="1346" y="898"/>
                </a:lnTo>
                <a:lnTo>
                  <a:pt x="1350" y="926"/>
                </a:lnTo>
                <a:lnTo>
                  <a:pt x="1350" y="956"/>
                </a:lnTo>
                <a:lnTo>
                  <a:pt x="1350" y="956"/>
                </a:lnTo>
                <a:lnTo>
                  <a:pt x="1350" y="970"/>
                </a:lnTo>
                <a:lnTo>
                  <a:pt x="1348" y="986"/>
                </a:lnTo>
                <a:lnTo>
                  <a:pt x="1340" y="1018"/>
                </a:lnTo>
                <a:lnTo>
                  <a:pt x="1328" y="1050"/>
                </a:lnTo>
                <a:lnTo>
                  <a:pt x="1312" y="1084"/>
                </a:lnTo>
                <a:lnTo>
                  <a:pt x="1290" y="1118"/>
                </a:lnTo>
                <a:lnTo>
                  <a:pt x="1262" y="1152"/>
                </a:lnTo>
                <a:lnTo>
                  <a:pt x="1230" y="1188"/>
                </a:lnTo>
                <a:lnTo>
                  <a:pt x="1194" y="1226"/>
                </a:lnTo>
                <a:lnTo>
                  <a:pt x="1194" y="1226"/>
                </a:lnTo>
                <a:lnTo>
                  <a:pt x="1060" y="1356"/>
                </a:lnTo>
                <a:lnTo>
                  <a:pt x="952" y="1464"/>
                </a:lnTo>
                <a:lnTo>
                  <a:pt x="870" y="1552"/>
                </a:lnTo>
                <a:lnTo>
                  <a:pt x="838" y="1588"/>
                </a:lnTo>
                <a:lnTo>
                  <a:pt x="814" y="1618"/>
                </a:lnTo>
                <a:lnTo>
                  <a:pt x="814" y="1618"/>
                </a:lnTo>
                <a:lnTo>
                  <a:pt x="794" y="1646"/>
                </a:lnTo>
                <a:lnTo>
                  <a:pt x="774" y="1676"/>
                </a:lnTo>
                <a:lnTo>
                  <a:pt x="758" y="1704"/>
                </a:lnTo>
                <a:lnTo>
                  <a:pt x="740" y="1736"/>
                </a:lnTo>
                <a:lnTo>
                  <a:pt x="726" y="1766"/>
                </a:lnTo>
                <a:lnTo>
                  <a:pt x="712" y="1798"/>
                </a:lnTo>
                <a:lnTo>
                  <a:pt x="698" y="1832"/>
                </a:lnTo>
                <a:lnTo>
                  <a:pt x="688" y="1864"/>
                </a:lnTo>
                <a:lnTo>
                  <a:pt x="688" y="1864"/>
                </a:lnTo>
                <a:lnTo>
                  <a:pt x="678" y="1900"/>
                </a:lnTo>
                <a:lnTo>
                  <a:pt x="668" y="1938"/>
                </a:lnTo>
                <a:lnTo>
                  <a:pt x="662" y="1978"/>
                </a:lnTo>
                <a:lnTo>
                  <a:pt x="656" y="2020"/>
                </a:lnTo>
                <a:lnTo>
                  <a:pt x="650" y="2066"/>
                </a:lnTo>
                <a:lnTo>
                  <a:pt x="648" y="2112"/>
                </a:lnTo>
                <a:lnTo>
                  <a:pt x="646" y="2164"/>
                </a:lnTo>
                <a:lnTo>
                  <a:pt x="644" y="2216"/>
                </a:lnTo>
                <a:lnTo>
                  <a:pt x="644" y="2290"/>
                </a:lnTo>
                <a:lnTo>
                  <a:pt x="1382" y="2290"/>
                </a:lnTo>
                <a:lnTo>
                  <a:pt x="1382" y="2290"/>
                </a:lnTo>
                <a:lnTo>
                  <a:pt x="1384" y="2250"/>
                </a:lnTo>
                <a:lnTo>
                  <a:pt x="1386" y="2210"/>
                </a:lnTo>
                <a:lnTo>
                  <a:pt x="1390" y="2174"/>
                </a:lnTo>
                <a:lnTo>
                  <a:pt x="1396" y="2138"/>
                </a:lnTo>
                <a:lnTo>
                  <a:pt x="1402" y="2106"/>
                </a:lnTo>
                <a:lnTo>
                  <a:pt x="1412" y="2074"/>
                </a:lnTo>
                <a:lnTo>
                  <a:pt x="1422" y="2046"/>
                </a:lnTo>
                <a:lnTo>
                  <a:pt x="1434" y="2018"/>
                </a:lnTo>
                <a:lnTo>
                  <a:pt x="1434" y="2018"/>
                </a:lnTo>
                <a:lnTo>
                  <a:pt x="1448" y="1990"/>
                </a:lnTo>
                <a:lnTo>
                  <a:pt x="1468" y="1960"/>
                </a:lnTo>
                <a:lnTo>
                  <a:pt x="1492" y="1928"/>
                </a:lnTo>
                <a:lnTo>
                  <a:pt x="1520" y="1892"/>
                </a:lnTo>
                <a:lnTo>
                  <a:pt x="1554" y="1856"/>
                </a:lnTo>
                <a:lnTo>
                  <a:pt x="1592" y="1816"/>
                </a:lnTo>
                <a:lnTo>
                  <a:pt x="1634" y="1776"/>
                </a:lnTo>
                <a:lnTo>
                  <a:pt x="1680" y="1732"/>
                </a:lnTo>
                <a:lnTo>
                  <a:pt x="1680" y="1732"/>
                </a:lnTo>
                <a:lnTo>
                  <a:pt x="1748" y="1670"/>
                </a:lnTo>
                <a:lnTo>
                  <a:pt x="1810" y="1610"/>
                </a:lnTo>
                <a:lnTo>
                  <a:pt x="1864" y="1552"/>
                </a:lnTo>
                <a:lnTo>
                  <a:pt x="1914" y="1496"/>
                </a:lnTo>
                <a:lnTo>
                  <a:pt x="1958" y="1444"/>
                </a:lnTo>
                <a:lnTo>
                  <a:pt x="1996" y="1394"/>
                </a:lnTo>
                <a:lnTo>
                  <a:pt x="2028" y="1346"/>
                </a:lnTo>
                <a:lnTo>
                  <a:pt x="2052" y="1300"/>
                </a:lnTo>
                <a:lnTo>
                  <a:pt x="2052" y="1300"/>
                </a:lnTo>
                <a:lnTo>
                  <a:pt x="2074" y="1256"/>
                </a:lnTo>
                <a:lnTo>
                  <a:pt x="2092" y="1212"/>
                </a:lnTo>
                <a:lnTo>
                  <a:pt x="2108" y="1166"/>
                </a:lnTo>
                <a:lnTo>
                  <a:pt x="2122" y="1122"/>
                </a:lnTo>
                <a:lnTo>
                  <a:pt x="2132" y="1076"/>
                </a:lnTo>
                <a:lnTo>
                  <a:pt x="2138" y="1028"/>
                </a:lnTo>
                <a:lnTo>
                  <a:pt x="2142" y="982"/>
                </a:lnTo>
                <a:lnTo>
                  <a:pt x="2144" y="934"/>
                </a:lnTo>
                <a:lnTo>
                  <a:pt x="2144" y="934"/>
                </a:lnTo>
                <a:lnTo>
                  <a:pt x="2142" y="878"/>
                </a:lnTo>
                <a:lnTo>
                  <a:pt x="2138" y="824"/>
                </a:lnTo>
                <a:lnTo>
                  <a:pt x="2132" y="770"/>
                </a:lnTo>
                <a:lnTo>
                  <a:pt x="2122" y="718"/>
                </a:lnTo>
                <a:lnTo>
                  <a:pt x="2110" y="666"/>
                </a:lnTo>
                <a:lnTo>
                  <a:pt x="2094" y="618"/>
                </a:lnTo>
                <a:lnTo>
                  <a:pt x="2076" y="570"/>
                </a:lnTo>
                <a:lnTo>
                  <a:pt x="2056" y="524"/>
                </a:lnTo>
                <a:lnTo>
                  <a:pt x="2032" y="478"/>
                </a:lnTo>
                <a:lnTo>
                  <a:pt x="2006" y="434"/>
                </a:lnTo>
                <a:lnTo>
                  <a:pt x="1978" y="392"/>
                </a:lnTo>
                <a:lnTo>
                  <a:pt x="1946" y="352"/>
                </a:lnTo>
                <a:lnTo>
                  <a:pt x="1910" y="312"/>
                </a:lnTo>
                <a:lnTo>
                  <a:pt x="1874" y="274"/>
                </a:lnTo>
                <a:lnTo>
                  <a:pt x="1834" y="238"/>
                </a:lnTo>
                <a:lnTo>
                  <a:pt x="1790" y="202"/>
                </a:lnTo>
                <a:close/>
              </a:path>
            </a:pathLst>
          </a:custGeom>
          <a:noFill/>
          <a:ln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AU" dirty="0">
              <a:solidFill>
                <a:schemeClr val="lt1"/>
              </a:solidFill>
            </a:endParaRPr>
          </a:p>
        </p:txBody>
      </p:sp>
      <p:sp>
        <p:nvSpPr>
          <p:cNvPr id="17" name="Freeform 7"/>
          <p:cNvSpPr/>
          <p:nvPr userDrawn="1"/>
        </p:nvSpPr>
        <p:spPr bwMode="auto">
          <a:xfrm>
            <a:off x="0" y="1981200"/>
            <a:ext cx="3428619" cy="3148680"/>
          </a:xfrm>
          <a:custGeom>
            <a:avLst/>
            <a:gdLst>
              <a:gd name="T0" fmla="*/ 2132 w 2670"/>
              <a:gd name="T1" fmla="*/ 124 h 2452"/>
              <a:gd name="T2" fmla="*/ 1866 w 2670"/>
              <a:gd name="T3" fmla="*/ 30 h 2452"/>
              <a:gd name="T4" fmla="*/ 1554 w 2670"/>
              <a:gd name="T5" fmla="*/ 0 h 2452"/>
              <a:gd name="T6" fmla="*/ 1224 w 2670"/>
              <a:gd name="T7" fmla="*/ 30 h 2452"/>
              <a:gd name="T8" fmla="*/ 900 w 2670"/>
              <a:gd name="T9" fmla="*/ 150 h 2452"/>
              <a:gd name="T10" fmla="*/ 692 w 2670"/>
              <a:gd name="T11" fmla="*/ 316 h 2452"/>
              <a:gd name="T12" fmla="*/ 514 w 2670"/>
              <a:gd name="T13" fmla="*/ 580 h 2452"/>
              <a:gd name="T14" fmla="*/ 404 w 2670"/>
              <a:gd name="T15" fmla="*/ 900 h 2452"/>
              <a:gd name="T16" fmla="*/ 1270 w 2670"/>
              <a:gd name="T17" fmla="*/ 1362 h 2452"/>
              <a:gd name="T18" fmla="*/ 1314 w 2670"/>
              <a:gd name="T19" fmla="*/ 1078 h 2452"/>
              <a:gd name="T20" fmla="*/ 1390 w 2670"/>
              <a:gd name="T21" fmla="*/ 940 h 2452"/>
              <a:gd name="T22" fmla="*/ 1516 w 2670"/>
              <a:gd name="T23" fmla="*/ 882 h 2452"/>
              <a:gd name="T24" fmla="*/ 1624 w 2670"/>
              <a:gd name="T25" fmla="*/ 892 h 2452"/>
              <a:gd name="T26" fmla="*/ 1688 w 2670"/>
              <a:gd name="T27" fmla="*/ 934 h 2452"/>
              <a:gd name="T28" fmla="*/ 1716 w 2670"/>
              <a:gd name="T29" fmla="*/ 1026 h 2452"/>
              <a:gd name="T30" fmla="*/ 1684 w 2670"/>
              <a:gd name="T31" fmla="*/ 1136 h 2452"/>
              <a:gd name="T32" fmla="*/ 1452 w 2670"/>
              <a:gd name="T33" fmla="*/ 1380 h 2452"/>
              <a:gd name="T34" fmla="*/ 1200 w 2670"/>
              <a:gd name="T35" fmla="*/ 1650 h 2452"/>
              <a:gd name="T36" fmla="*/ 1084 w 2670"/>
              <a:gd name="T37" fmla="*/ 1852 h 2452"/>
              <a:gd name="T38" fmla="*/ 1030 w 2670"/>
              <a:gd name="T39" fmla="*/ 2050 h 2452"/>
              <a:gd name="T40" fmla="*/ 1010 w 2670"/>
              <a:gd name="T41" fmla="*/ 2382 h 2452"/>
              <a:gd name="T42" fmla="*/ 1050 w 2670"/>
              <a:gd name="T43" fmla="*/ 2382 h 2452"/>
              <a:gd name="T44" fmla="*/ 1058 w 2670"/>
              <a:gd name="T45" fmla="*/ 2152 h 2452"/>
              <a:gd name="T46" fmla="*/ 1096 w 2670"/>
              <a:gd name="T47" fmla="*/ 1940 h 2452"/>
              <a:gd name="T48" fmla="*/ 1188 w 2670"/>
              <a:gd name="T49" fmla="*/ 1740 h 2452"/>
              <a:gd name="T50" fmla="*/ 1324 w 2670"/>
              <a:gd name="T51" fmla="*/ 1570 h 2452"/>
              <a:gd name="T52" fmla="*/ 1676 w 2670"/>
              <a:gd name="T53" fmla="*/ 1216 h 2452"/>
              <a:gd name="T54" fmla="*/ 1756 w 2670"/>
              <a:gd name="T55" fmla="*/ 1048 h 2452"/>
              <a:gd name="T56" fmla="*/ 1738 w 2670"/>
              <a:gd name="T57" fmla="*/ 938 h 2452"/>
              <a:gd name="T58" fmla="*/ 1676 w 2670"/>
              <a:gd name="T59" fmla="*/ 866 h 2452"/>
              <a:gd name="T60" fmla="*/ 1542 w 2670"/>
              <a:gd name="T61" fmla="*/ 834 h 2452"/>
              <a:gd name="T62" fmla="*/ 1408 w 2670"/>
              <a:gd name="T63" fmla="*/ 870 h 2452"/>
              <a:gd name="T64" fmla="*/ 1306 w 2670"/>
              <a:gd name="T65" fmla="*/ 982 h 2452"/>
              <a:gd name="T66" fmla="*/ 1240 w 2670"/>
              <a:gd name="T67" fmla="*/ 1264 h 2452"/>
              <a:gd name="T68" fmla="*/ 420 w 2670"/>
              <a:gd name="T69" fmla="*/ 1028 h 2452"/>
              <a:gd name="T70" fmla="*/ 506 w 2670"/>
              <a:gd name="T71" fmla="*/ 702 h 2452"/>
              <a:gd name="T72" fmla="*/ 656 w 2670"/>
              <a:gd name="T73" fmla="*/ 428 h 2452"/>
              <a:gd name="T74" fmla="*/ 834 w 2670"/>
              <a:gd name="T75" fmla="*/ 246 h 2452"/>
              <a:gd name="T76" fmla="*/ 1120 w 2670"/>
              <a:gd name="T77" fmla="*/ 104 h 2452"/>
              <a:gd name="T78" fmla="*/ 1486 w 2670"/>
              <a:gd name="T79" fmla="*/ 48 h 2452"/>
              <a:gd name="T80" fmla="*/ 1762 w 2670"/>
              <a:gd name="T81" fmla="*/ 60 h 2452"/>
              <a:gd name="T82" fmla="*/ 2034 w 2670"/>
              <a:gd name="T83" fmla="*/ 128 h 2452"/>
              <a:gd name="T84" fmla="*/ 2260 w 2670"/>
              <a:gd name="T85" fmla="*/ 256 h 2452"/>
              <a:gd name="T86" fmla="*/ 2454 w 2670"/>
              <a:gd name="T87" fmla="*/ 456 h 2452"/>
              <a:gd name="T88" fmla="*/ 2594 w 2670"/>
              <a:gd name="T89" fmla="*/ 746 h 2452"/>
              <a:gd name="T90" fmla="*/ 2630 w 2670"/>
              <a:gd name="T91" fmla="*/ 1026 h 2452"/>
              <a:gd name="T92" fmla="*/ 2576 w 2670"/>
              <a:gd name="T93" fmla="*/ 1322 h 2452"/>
              <a:gd name="T94" fmla="*/ 2436 w 2670"/>
              <a:gd name="T95" fmla="*/ 1566 h 2452"/>
              <a:gd name="T96" fmla="*/ 2152 w 2670"/>
              <a:gd name="T97" fmla="*/ 1860 h 2452"/>
              <a:gd name="T98" fmla="*/ 1946 w 2670"/>
              <a:gd name="T99" fmla="*/ 2078 h 2452"/>
              <a:gd name="T100" fmla="*/ 1886 w 2670"/>
              <a:gd name="T101" fmla="*/ 2212 h 2452"/>
              <a:gd name="T102" fmla="*/ 1908 w 2670"/>
              <a:gd name="T103" fmla="*/ 2382 h 2452"/>
              <a:gd name="T104" fmla="*/ 1924 w 2670"/>
              <a:gd name="T105" fmla="*/ 2226 h 2452"/>
              <a:gd name="T106" fmla="*/ 1972 w 2670"/>
              <a:gd name="T107" fmla="*/ 2116 h 2452"/>
              <a:gd name="T108" fmla="*/ 2176 w 2670"/>
              <a:gd name="T109" fmla="*/ 1896 h 2452"/>
              <a:gd name="T110" fmla="*/ 2466 w 2670"/>
              <a:gd name="T111" fmla="*/ 1594 h 2452"/>
              <a:gd name="T112" fmla="*/ 2612 w 2670"/>
              <a:gd name="T113" fmla="*/ 1340 h 2452"/>
              <a:gd name="T114" fmla="*/ 2670 w 2670"/>
              <a:gd name="T115" fmla="*/ 1026 h 2452"/>
              <a:gd name="T116" fmla="*/ 2632 w 2670"/>
              <a:gd name="T117" fmla="*/ 730 h 2452"/>
              <a:gd name="T118" fmla="*/ 2486 w 2670"/>
              <a:gd name="T119" fmla="*/ 428 h 2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670" h="2452">
                <a:moveTo>
                  <a:pt x="2282" y="218"/>
                </a:moveTo>
                <a:lnTo>
                  <a:pt x="2282" y="218"/>
                </a:lnTo>
                <a:lnTo>
                  <a:pt x="2246" y="192"/>
                </a:lnTo>
                <a:lnTo>
                  <a:pt x="2210" y="168"/>
                </a:lnTo>
                <a:lnTo>
                  <a:pt x="2172" y="144"/>
                </a:lnTo>
                <a:lnTo>
                  <a:pt x="2132" y="124"/>
                </a:lnTo>
                <a:lnTo>
                  <a:pt x="2090" y="104"/>
                </a:lnTo>
                <a:lnTo>
                  <a:pt x="2048" y="86"/>
                </a:lnTo>
                <a:lnTo>
                  <a:pt x="2004" y="70"/>
                </a:lnTo>
                <a:lnTo>
                  <a:pt x="1960" y="54"/>
                </a:lnTo>
                <a:lnTo>
                  <a:pt x="1914" y="42"/>
                </a:lnTo>
                <a:lnTo>
                  <a:pt x="1866" y="30"/>
                </a:lnTo>
                <a:lnTo>
                  <a:pt x="1818" y="22"/>
                </a:lnTo>
                <a:lnTo>
                  <a:pt x="1768" y="14"/>
                </a:lnTo>
                <a:lnTo>
                  <a:pt x="1716" y="8"/>
                </a:lnTo>
                <a:lnTo>
                  <a:pt x="1664" y="4"/>
                </a:lnTo>
                <a:lnTo>
                  <a:pt x="1610" y="0"/>
                </a:lnTo>
                <a:lnTo>
                  <a:pt x="1554" y="0"/>
                </a:lnTo>
                <a:lnTo>
                  <a:pt x="1554" y="0"/>
                </a:lnTo>
                <a:lnTo>
                  <a:pt x="1484" y="2"/>
                </a:lnTo>
                <a:lnTo>
                  <a:pt x="1416" y="4"/>
                </a:lnTo>
                <a:lnTo>
                  <a:pt x="1350" y="12"/>
                </a:lnTo>
                <a:lnTo>
                  <a:pt x="1286" y="20"/>
                </a:lnTo>
                <a:lnTo>
                  <a:pt x="1224" y="30"/>
                </a:lnTo>
                <a:lnTo>
                  <a:pt x="1164" y="44"/>
                </a:lnTo>
                <a:lnTo>
                  <a:pt x="1106" y="60"/>
                </a:lnTo>
                <a:lnTo>
                  <a:pt x="1052" y="80"/>
                </a:lnTo>
                <a:lnTo>
                  <a:pt x="998" y="100"/>
                </a:lnTo>
                <a:lnTo>
                  <a:pt x="948" y="124"/>
                </a:lnTo>
                <a:lnTo>
                  <a:pt x="900" y="150"/>
                </a:lnTo>
                <a:lnTo>
                  <a:pt x="854" y="178"/>
                </a:lnTo>
                <a:lnTo>
                  <a:pt x="810" y="210"/>
                </a:lnTo>
                <a:lnTo>
                  <a:pt x="768" y="242"/>
                </a:lnTo>
                <a:lnTo>
                  <a:pt x="730" y="278"/>
                </a:lnTo>
                <a:lnTo>
                  <a:pt x="692" y="316"/>
                </a:lnTo>
                <a:lnTo>
                  <a:pt x="692" y="316"/>
                </a:lnTo>
                <a:lnTo>
                  <a:pt x="658" y="356"/>
                </a:lnTo>
                <a:lnTo>
                  <a:pt x="626" y="398"/>
                </a:lnTo>
                <a:lnTo>
                  <a:pt x="596" y="442"/>
                </a:lnTo>
                <a:lnTo>
                  <a:pt x="566" y="486"/>
                </a:lnTo>
                <a:lnTo>
                  <a:pt x="540" y="532"/>
                </a:lnTo>
                <a:lnTo>
                  <a:pt x="514" y="580"/>
                </a:lnTo>
                <a:lnTo>
                  <a:pt x="492" y="630"/>
                </a:lnTo>
                <a:lnTo>
                  <a:pt x="470" y="682"/>
                </a:lnTo>
                <a:lnTo>
                  <a:pt x="450" y="734"/>
                </a:lnTo>
                <a:lnTo>
                  <a:pt x="432" y="788"/>
                </a:lnTo>
                <a:lnTo>
                  <a:pt x="416" y="844"/>
                </a:lnTo>
                <a:lnTo>
                  <a:pt x="404" y="900"/>
                </a:lnTo>
                <a:lnTo>
                  <a:pt x="392" y="958"/>
                </a:lnTo>
                <a:lnTo>
                  <a:pt x="382" y="1018"/>
                </a:lnTo>
                <a:lnTo>
                  <a:pt x="374" y="1080"/>
                </a:lnTo>
                <a:lnTo>
                  <a:pt x="368" y="1144"/>
                </a:lnTo>
                <a:lnTo>
                  <a:pt x="360" y="1232"/>
                </a:lnTo>
                <a:lnTo>
                  <a:pt x="1270" y="1362"/>
                </a:lnTo>
                <a:lnTo>
                  <a:pt x="1278" y="1270"/>
                </a:lnTo>
                <a:lnTo>
                  <a:pt x="1278" y="1270"/>
                </a:lnTo>
                <a:lnTo>
                  <a:pt x="1286" y="1214"/>
                </a:lnTo>
                <a:lnTo>
                  <a:pt x="1292" y="1164"/>
                </a:lnTo>
                <a:lnTo>
                  <a:pt x="1302" y="1118"/>
                </a:lnTo>
                <a:lnTo>
                  <a:pt x="1314" y="1078"/>
                </a:lnTo>
                <a:lnTo>
                  <a:pt x="1326" y="1040"/>
                </a:lnTo>
                <a:lnTo>
                  <a:pt x="1340" y="1008"/>
                </a:lnTo>
                <a:lnTo>
                  <a:pt x="1354" y="980"/>
                </a:lnTo>
                <a:lnTo>
                  <a:pt x="1372" y="958"/>
                </a:lnTo>
                <a:lnTo>
                  <a:pt x="1372" y="958"/>
                </a:lnTo>
                <a:lnTo>
                  <a:pt x="1390" y="940"/>
                </a:lnTo>
                <a:lnTo>
                  <a:pt x="1408" y="924"/>
                </a:lnTo>
                <a:lnTo>
                  <a:pt x="1426" y="910"/>
                </a:lnTo>
                <a:lnTo>
                  <a:pt x="1448" y="900"/>
                </a:lnTo>
                <a:lnTo>
                  <a:pt x="1470" y="890"/>
                </a:lnTo>
                <a:lnTo>
                  <a:pt x="1492" y="884"/>
                </a:lnTo>
                <a:lnTo>
                  <a:pt x="1516" y="882"/>
                </a:lnTo>
                <a:lnTo>
                  <a:pt x="1542" y="880"/>
                </a:lnTo>
                <a:lnTo>
                  <a:pt x="1542" y="880"/>
                </a:lnTo>
                <a:lnTo>
                  <a:pt x="1566" y="880"/>
                </a:lnTo>
                <a:lnTo>
                  <a:pt x="1586" y="882"/>
                </a:lnTo>
                <a:lnTo>
                  <a:pt x="1606" y="886"/>
                </a:lnTo>
                <a:lnTo>
                  <a:pt x="1624" y="892"/>
                </a:lnTo>
                <a:lnTo>
                  <a:pt x="1640" y="898"/>
                </a:lnTo>
                <a:lnTo>
                  <a:pt x="1656" y="904"/>
                </a:lnTo>
                <a:lnTo>
                  <a:pt x="1668" y="914"/>
                </a:lnTo>
                <a:lnTo>
                  <a:pt x="1678" y="924"/>
                </a:lnTo>
                <a:lnTo>
                  <a:pt x="1678" y="924"/>
                </a:lnTo>
                <a:lnTo>
                  <a:pt x="1688" y="934"/>
                </a:lnTo>
                <a:lnTo>
                  <a:pt x="1696" y="946"/>
                </a:lnTo>
                <a:lnTo>
                  <a:pt x="1702" y="960"/>
                </a:lnTo>
                <a:lnTo>
                  <a:pt x="1708" y="974"/>
                </a:lnTo>
                <a:lnTo>
                  <a:pt x="1712" y="990"/>
                </a:lnTo>
                <a:lnTo>
                  <a:pt x="1714" y="1008"/>
                </a:lnTo>
                <a:lnTo>
                  <a:pt x="1716" y="1026"/>
                </a:lnTo>
                <a:lnTo>
                  <a:pt x="1716" y="1048"/>
                </a:lnTo>
                <a:lnTo>
                  <a:pt x="1716" y="1048"/>
                </a:lnTo>
                <a:lnTo>
                  <a:pt x="1714" y="1068"/>
                </a:lnTo>
                <a:lnTo>
                  <a:pt x="1708" y="1088"/>
                </a:lnTo>
                <a:lnTo>
                  <a:pt x="1698" y="1112"/>
                </a:lnTo>
                <a:lnTo>
                  <a:pt x="1684" y="1136"/>
                </a:lnTo>
                <a:lnTo>
                  <a:pt x="1666" y="1162"/>
                </a:lnTo>
                <a:lnTo>
                  <a:pt x="1644" y="1190"/>
                </a:lnTo>
                <a:lnTo>
                  <a:pt x="1618" y="1218"/>
                </a:lnTo>
                <a:lnTo>
                  <a:pt x="1588" y="1246"/>
                </a:lnTo>
                <a:lnTo>
                  <a:pt x="1588" y="1246"/>
                </a:lnTo>
                <a:lnTo>
                  <a:pt x="1452" y="1380"/>
                </a:lnTo>
                <a:lnTo>
                  <a:pt x="1342" y="1490"/>
                </a:lnTo>
                <a:lnTo>
                  <a:pt x="1296" y="1538"/>
                </a:lnTo>
                <a:lnTo>
                  <a:pt x="1258" y="1580"/>
                </a:lnTo>
                <a:lnTo>
                  <a:pt x="1226" y="1618"/>
                </a:lnTo>
                <a:lnTo>
                  <a:pt x="1200" y="1650"/>
                </a:lnTo>
                <a:lnTo>
                  <a:pt x="1200" y="1650"/>
                </a:lnTo>
                <a:lnTo>
                  <a:pt x="1178" y="1680"/>
                </a:lnTo>
                <a:lnTo>
                  <a:pt x="1156" y="1714"/>
                </a:lnTo>
                <a:lnTo>
                  <a:pt x="1136" y="1746"/>
                </a:lnTo>
                <a:lnTo>
                  <a:pt x="1118" y="1780"/>
                </a:lnTo>
                <a:lnTo>
                  <a:pt x="1100" y="1816"/>
                </a:lnTo>
                <a:lnTo>
                  <a:pt x="1084" y="1852"/>
                </a:lnTo>
                <a:lnTo>
                  <a:pt x="1070" y="1888"/>
                </a:lnTo>
                <a:lnTo>
                  <a:pt x="1058" y="1926"/>
                </a:lnTo>
                <a:lnTo>
                  <a:pt x="1058" y="1926"/>
                </a:lnTo>
                <a:lnTo>
                  <a:pt x="1048" y="1964"/>
                </a:lnTo>
                <a:lnTo>
                  <a:pt x="1038" y="2006"/>
                </a:lnTo>
                <a:lnTo>
                  <a:pt x="1030" y="2050"/>
                </a:lnTo>
                <a:lnTo>
                  <a:pt x="1022" y="2096"/>
                </a:lnTo>
                <a:lnTo>
                  <a:pt x="1018" y="2146"/>
                </a:lnTo>
                <a:lnTo>
                  <a:pt x="1014" y="2198"/>
                </a:lnTo>
                <a:lnTo>
                  <a:pt x="1012" y="2252"/>
                </a:lnTo>
                <a:lnTo>
                  <a:pt x="1010" y="2308"/>
                </a:lnTo>
                <a:lnTo>
                  <a:pt x="1010" y="2382"/>
                </a:lnTo>
                <a:lnTo>
                  <a:pt x="1010" y="2382"/>
                </a:lnTo>
                <a:lnTo>
                  <a:pt x="1010" y="2412"/>
                </a:lnTo>
                <a:lnTo>
                  <a:pt x="0" y="2412"/>
                </a:lnTo>
                <a:lnTo>
                  <a:pt x="0" y="2452"/>
                </a:lnTo>
                <a:lnTo>
                  <a:pt x="1050" y="2452"/>
                </a:lnTo>
                <a:lnTo>
                  <a:pt x="1050" y="2382"/>
                </a:lnTo>
                <a:lnTo>
                  <a:pt x="1050" y="2382"/>
                </a:lnTo>
                <a:lnTo>
                  <a:pt x="1050" y="2308"/>
                </a:lnTo>
                <a:lnTo>
                  <a:pt x="1050" y="2308"/>
                </a:lnTo>
                <a:lnTo>
                  <a:pt x="1052" y="2254"/>
                </a:lnTo>
                <a:lnTo>
                  <a:pt x="1054" y="2202"/>
                </a:lnTo>
                <a:lnTo>
                  <a:pt x="1058" y="2152"/>
                </a:lnTo>
                <a:lnTo>
                  <a:pt x="1062" y="2104"/>
                </a:lnTo>
                <a:lnTo>
                  <a:pt x="1068" y="2060"/>
                </a:lnTo>
                <a:lnTo>
                  <a:pt x="1076" y="2018"/>
                </a:lnTo>
                <a:lnTo>
                  <a:pt x="1086" y="1978"/>
                </a:lnTo>
                <a:lnTo>
                  <a:pt x="1096" y="1940"/>
                </a:lnTo>
                <a:lnTo>
                  <a:pt x="1096" y="1940"/>
                </a:lnTo>
                <a:lnTo>
                  <a:pt x="1108" y="1906"/>
                </a:lnTo>
                <a:lnTo>
                  <a:pt x="1122" y="1872"/>
                </a:lnTo>
                <a:lnTo>
                  <a:pt x="1136" y="1838"/>
                </a:lnTo>
                <a:lnTo>
                  <a:pt x="1152" y="1804"/>
                </a:lnTo>
                <a:lnTo>
                  <a:pt x="1170" y="1772"/>
                </a:lnTo>
                <a:lnTo>
                  <a:pt x="1188" y="1740"/>
                </a:lnTo>
                <a:lnTo>
                  <a:pt x="1208" y="1710"/>
                </a:lnTo>
                <a:lnTo>
                  <a:pt x="1230" y="1680"/>
                </a:lnTo>
                <a:lnTo>
                  <a:pt x="1230" y="1680"/>
                </a:lnTo>
                <a:lnTo>
                  <a:pt x="1256" y="1648"/>
                </a:lnTo>
                <a:lnTo>
                  <a:pt x="1286" y="1612"/>
                </a:lnTo>
                <a:lnTo>
                  <a:pt x="1324" y="1570"/>
                </a:lnTo>
                <a:lnTo>
                  <a:pt x="1370" y="1524"/>
                </a:lnTo>
                <a:lnTo>
                  <a:pt x="1478" y="1414"/>
                </a:lnTo>
                <a:lnTo>
                  <a:pt x="1614" y="1282"/>
                </a:lnTo>
                <a:lnTo>
                  <a:pt x="1614" y="1282"/>
                </a:lnTo>
                <a:lnTo>
                  <a:pt x="1648" y="1248"/>
                </a:lnTo>
                <a:lnTo>
                  <a:pt x="1676" y="1216"/>
                </a:lnTo>
                <a:lnTo>
                  <a:pt x="1700" y="1186"/>
                </a:lnTo>
                <a:lnTo>
                  <a:pt x="1720" y="1156"/>
                </a:lnTo>
                <a:lnTo>
                  <a:pt x="1736" y="1128"/>
                </a:lnTo>
                <a:lnTo>
                  <a:pt x="1748" y="1100"/>
                </a:lnTo>
                <a:lnTo>
                  <a:pt x="1754" y="1072"/>
                </a:lnTo>
                <a:lnTo>
                  <a:pt x="1756" y="1048"/>
                </a:lnTo>
                <a:lnTo>
                  <a:pt x="1756" y="1048"/>
                </a:lnTo>
                <a:lnTo>
                  <a:pt x="1756" y="1022"/>
                </a:lnTo>
                <a:lnTo>
                  <a:pt x="1754" y="998"/>
                </a:lnTo>
                <a:lnTo>
                  <a:pt x="1750" y="976"/>
                </a:lnTo>
                <a:lnTo>
                  <a:pt x="1744" y="956"/>
                </a:lnTo>
                <a:lnTo>
                  <a:pt x="1738" y="938"/>
                </a:lnTo>
                <a:lnTo>
                  <a:pt x="1728" y="920"/>
                </a:lnTo>
                <a:lnTo>
                  <a:pt x="1718" y="904"/>
                </a:lnTo>
                <a:lnTo>
                  <a:pt x="1706" y="890"/>
                </a:lnTo>
                <a:lnTo>
                  <a:pt x="1706" y="890"/>
                </a:lnTo>
                <a:lnTo>
                  <a:pt x="1692" y="876"/>
                </a:lnTo>
                <a:lnTo>
                  <a:pt x="1676" y="866"/>
                </a:lnTo>
                <a:lnTo>
                  <a:pt x="1660" y="856"/>
                </a:lnTo>
                <a:lnTo>
                  <a:pt x="1640" y="848"/>
                </a:lnTo>
                <a:lnTo>
                  <a:pt x="1618" y="842"/>
                </a:lnTo>
                <a:lnTo>
                  <a:pt x="1594" y="838"/>
                </a:lnTo>
                <a:lnTo>
                  <a:pt x="1570" y="836"/>
                </a:lnTo>
                <a:lnTo>
                  <a:pt x="1542" y="834"/>
                </a:lnTo>
                <a:lnTo>
                  <a:pt x="1542" y="834"/>
                </a:lnTo>
                <a:lnTo>
                  <a:pt x="1512" y="836"/>
                </a:lnTo>
                <a:lnTo>
                  <a:pt x="1484" y="840"/>
                </a:lnTo>
                <a:lnTo>
                  <a:pt x="1458" y="846"/>
                </a:lnTo>
                <a:lnTo>
                  <a:pt x="1432" y="856"/>
                </a:lnTo>
                <a:lnTo>
                  <a:pt x="1408" y="870"/>
                </a:lnTo>
                <a:lnTo>
                  <a:pt x="1386" y="886"/>
                </a:lnTo>
                <a:lnTo>
                  <a:pt x="1364" y="904"/>
                </a:lnTo>
                <a:lnTo>
                  <a:pt x="1344" y="926"/>
                </a:lnTo>
                <a:lnTo>
                  <a:pt x="1344" y="926"/>
                </a:lnTo>
                <a:lnTo>
                  <a:pt x="1324" y="952"/>
                </a:lnTo>
                <a:lnTo>
                  <a:pt x="1306" y="982"/>
                </a:lnTo>
                <a:lnTo>
                  <a:pt x="1290" y="1018"/>
                </a:lnTo>
                <a:lnTo>
                  <a:pt x="1278" y="1058"/>
                </a:lnTo>
                <a:lnTo>
                  <a:pt x="1264" y="1102"/>
                </a:lnTo>
                <a:lnTo>
                  <a:pt x="1254" y="1152"/>
                </a:lnTo>
                <a:lnTo>
                  <a:pt x="1246" y="1206"/>
                </a:lnTo>
                <a:lnTo>
                  <a:pt x="1240" y="1264"/>
                </a:lnTo>
                <a:lnTo>
                  <a:pt x="1234" y="1310"/>
                </a:lnTo>
                <a:lnTo>
                  <a:pt x="404" y="1192"/>
                </a:lnTo>
                <a:lnTo>
                  <a:pt x="408" y="1148"/>
                </a:lnTo>
                <a:lnTo>
                  <a:pt x="408" y="1148"/>
                </a:lnTo>
                <a:lnTo>
                  <a:pt x="412" y="1086"/>
                </a:lnTo>
                <a:lnTo>
                  <a:pt x="420" y="1028"/>
                </a:lnTo>
                <a:lnTo>
                  <a:pt x="430" y="970"/>
                </a:lnTo>
                <a:lnTo>
                  <a:pt x="442" y="912"/>
                </a:lnTo>
                <a:lnTo>
                  <a:pt x="456" y="858"/>
                </a:lnTo>
                <a:lnTo>
                  <a:pt x="470" y="804"/>
                </a:lnTo>
                <a:lnTo>
                  <a:pt x="488" y="752"/>
                </a:lnTo>
                <a:lnTo>
                  <a:pt x="506" y="702"/>
                </a:lnTo>
                <a:lnTo>
                  <a:pt x="526" y="652"/>
                </a:lnTo>
                <a:lnTo>
                  <a:pt x="548" y="604"/>
                </a:lnTo>
                <a:lnTo>
                  <a:pt x="572" y="558"/>
                </a:lnTo>
                <a:lnTo>
                  <a:pt x="598" y="514"/>
                </a:lnTo>
                <a:lnTo>
                  <a:pt x="626" y="470"/>
                </a:lnTo>
                <a:lnTo>
                  <a:pt x="656" y="428"/>
                </a:lnTo>
                <a:lnTo>
                  <a:pt x="688" y="388"/>
                </a:lnTo>
                <a:lnTo>
                  <a:pt x="720" y="350"/>
                </a:lnTo>
                <a:lnTo>
                  <a:pt x="720" y="350"/>
                </a:lnTo>
                <a:lnTo>
                  <a:pt x="756" y="314"/>
                </a:lnTo>
                <a:lnTo>
                  <a:pt x="794" y="278"/>
                </a:lnTo>
                <a:lnTo>
                  <a:pt x="834" y="246"/>
                </a:lnTo>
                <a:lnTo>
                  <a:pt x="876" y="218"/>
                </a:lnTo>
                <a:lnTo>
                  <a:pt x="920" y="190"/>
                </a:lnTo>
                <a:lnTo>
                  <a:pt x="966" y="166"/>
                </a:lnTo>
                <a:lnTo>
                  <a:pt x="1016" y="142"/>
                </a:lnTo>
                <a:lnTo>
                  <a:pt x="1066" y="122"/>
                </a:lnTo>
                <a:lnTo>
                  <a:pt x="1120" y="104"/>
                </a:lnTo>
                <a:lnTo>
                  <a:pt x="1176" y="88"/>
                </a:lnTo>
                <a:lnTo>
                  <a:pt x="1234" y="76"/>
                </a:lnTo>
                <a:lnTo>
                  <a:pt x="1294" y="64"/>
                </a:lnTo>
                <a:lnTo>
                  <a:pt x="1356" y="56"/>
                </a:lnTo>
                <a:lnTo>
                  <a:pt x="1420" y="50"/>
                </a:lnTo>
                <a:lnTo>
                  <a:pt x="1486" y="48"/>
                </a:lnTo>
                <a:lnTo>
                  <a:pt x="1554" y="46"/>
                </a:lnTo>
                <a:lnTo>
                  <a:pt x="1554" y="46"/>
                </a:lnTo>
                <a:lnTo>
                  <a:pt x="1608" y="46"/>
                </a:lnTo>
                <a:lnTo>
                  <a:pt x="1660" y="50"/>
                </a:lnTo>
                <a:lnTo>
                  <a:pt x="1712" y="54"/>
                </a:lnTo>
                <a:lnTo>
                  <a:pt x="1762" y="60"/>
                </a:lnTo>
                <a:lnTo>
                  <a:pt x="1810" y="66"/>
                </a:lnTo>
                <a:lnTo>
                  <a:pt x="1856" y="76"/>
                </a:lnTo>
                <a:lnTo>
                  <a:pt x="1904" y="86"/>
                </a:lnTo>
                <a:lnTo>
                  <a:pt x="1948" y="98"/>
                </a:lnTo>
                <a:lnTo>
                  <a:pt x="1992" y="112"/>
                </a:lnTo>
                <a:lnTo>
                  <a:pt x="2034" y="128"/>
                </a:lnTo>
                <a:lnTo>
                  <a:pt x="2074" y="146"/>
                </a:lnTo>
                <a:lnTo>
                  <a:pt x="2114" y="164"/>
                </a:lnTo>
                <a:lnTo>
                  <a:pt x="2152" y="186"/>
                </a:lnTo>
                <a:lnTo>
                  <a:pt x="2190" y="208"/>
                </a:lnTo>
                <a:lnTo>
                  <a:pt x="2226" y="232"/>
                </a:lnTo>
                <a:lnTo>
                  <a:pt x="2260" y="256"/>
                </a:lnTo>
                <a:lnTo>
                  <a:pt x="2260" y="256"/>
                </a:lnTo>
                <a:lnTo>
                  <a:pt x="2304" y="294"/>
                </a:lnTo>
                <a:lnTo>
                  <a:pt x="2346" y="332"/>
                </a:lnTo>
                <a:lnTo>
                  <a:pt x="2384" y="372"/>
                </a:lnTo>
                <a:lnTo>
                  <a:pt x="2422" y="412"/>
                </a:lnTo>
                <a:lnTo>
                  <a:pt x="2454" y="456"/>
                </a:lnTo>
                <a:lnTo>
                  <a:pt x="2484" y="500"/>
                </a:lnTo>
                <a:lnTo>
                  <a:pt x="2512" y="546"/>
                </a:lnTo>
                <a:lnTo>
                  <a:pt x="2536" y="594"/>
                </a:lnTo>
                <a:lnTo>
                  <a:pt x="2558" y="642"/>
                </a:lnTo>
                <a:lnTo>
                  <a:pt x="2578" y="694"/>
                </a:lnTo>
                <a:lnTo>
                  <a:pt x="2594" y="746"/>
                </a:lnTo>
                <a:lnTo>
                  <a:pt x="2606" y="798"/>
                </a:lnTo>
                <a:lnTo>
                  <a:pt x="2616" y="854"/>
                </a:lnTo>
                <a:lnTo>
                  <a:pt x="2624" y="910"/>
                </a:lnTo>
                <a:lnTo>
                  <a:pt x="2628" y="968"/>
                </a:lnTo>
                <a:lnTo>
                  <a:pt x="2630" y="1026"/>
                </a:lnTo>
                <a:lnTo>
                  <a:pt x="2630" y="1026"/>
                </a:lnTo>
                <a:lnTo>
                  <a:pt x="2628" y="1078"/>
                </a:lnTo>
                <a:lnTo>
                  <a:pt x="2624" y="1128"/>
                </a:lnTo>
                <a:lnTo>
                  <a:pt x="2616" y="1176"/>
                </a:lnTo>
                <a:lnTo>
                  <a:pt x="2606" y="1226"/>
                </a:lnTo>
                <a:lnTo>
                  <a:pt x="2592" y="1274"/>
                </a:lnTo>
                <a:lnTo>
                  <a:pt x="2576" y="1322"/>
                </a:lnTo>
                <a:lnTo>
                  <a:pt x="2556" y="1370"/>
                </a:lnTo>
                <a:lnTo>
                  <a:pt x="2534" y="1416"/>
                </a:lnTo>
                <a:lnTo>
                  <a:pt x="2534" y="1416"/>
                </a:lnTo>
                <a:lnTo>
                  <a:pt x="2506" y="1464"/>
                </a:lnTo>
                <a:lnTo>
                  <a:pt x="2474" y="1514"/>
                </a:lnTo>
                <a:lnTo>
                  <a:pt x="2436" y="1566"/>
                </a:lnTo>
                <a:lnTo>
                  <a:pt x="2390" y="1620"/>
                </a:lnTo>
                <a:lnTo>
                  <a:pt x="2340" y="1676"/>
                </a:lnTo>
                <a:lnTo>
                  <a:pt x="2284" y="1734"/>
                </a:lnTo>
                <a:lnTo>
                  <a:pt x="2220" y="1796"/>
                </a:lnTo>
                <a:lnTo>
                  <a:pt x="2152" y="1860"/>
                </a:lnTo>
                <a:lnTo>
                  <a:pt x="2152" y="1860"/>
                </a:lnTo>
                <a:lnTo>
                  <a:pt x="2106" y="1902"/>
                </a:lnTo>
                <a:lnTo>
                  <a:pt x="2066" y="1942"/>
                </a:lnTo>
                <a:lnTo>
                  <a:pt x="2030" y="1980"/>
                </a:lnTo>
                <a:lnTo>
                  <a:pt x="1998" y="2014"/>
                </a:lnTo>
                <a:lnTo>
                  <a:pt x="1970" y="2048"/>
                </a:lnTo>
                <a:lnTo>
                  <a:pt x="1946" y="2078"/>
                </a:lnTo>
                <a:lnTo>
                  <a:pt x="1928" y="2106"/>
                </a:lnTo>
                <a:lnTo>
                  <a:pt x="1914" y="2132"/>
                </a:lnTo>
                <a:lnTo>
                  <a:pt x="1914" y="2132"/>
                </a:lnTo>
                <a:lnTo>
                  <a:pt x="1904" y="2158"/>
                </a:lnTo>
                <a:lnTo>
                  <a:pt x="1894" y="2184"/>
                </a:lnTo>
                <a:lnTo>
                  <a:pt x="1886" y="2212"/>
                </a:lnTo>
                <a:lnTo>
                  <a:pt x="1880" y="2242"/>
                </a:lnTo>
                <a:lnTo>
                  <a:pt x="1876" y="2274"/>
                </a:lnTo>
                <a:lnTo>
                  <a:pt x="1872" y="2308"/>
                </a:lnTo>
                <a:lnTo>
                  <a:pt x="1868" y="2344"/>
                </a:lnTo>
                <a:lnTo>
                  <a:pt x="1868" y="2382"/>
                </a:lnTo>
                <a:lnTo>
                  <a:pt x="1908" y="2382"/>
                </a:lnTo>
                <a:lnTo>
                  <a:pt x="1908" y="2382"/>
                </a:lnTo>
                <a:lnTo>
                  <a:pt x="1908" y="2348"/>
                </a:lnTo>
                <a:lnTo>
                  <a:pt x="1912" y="2314"/>
                </a:lnTo>
                <a:lnTo>
                  <a:pt x="1914" y="2284"/>
                </a:lnTo>
                <a:lnTo>
                  <a:pt x="1920" y="2254"/>
                </a:lnTo>
                <a:lnTo>
                  <a:pt x="1924" y="2226"/>
                </a:lnTo>
                <a:lnTo>
                  <a:pt x="1932" y="2200"/>
                </a:lnTo>
                <a:lnTo>
                  <a:pt x="1940" y="2176"/>
                </a:lnTo>
                <a:lnTo>
                  <a:pt x="1950" y="2154"/>
                </a:lnTo>
                <a:lnTo>
                  <a:pt x="1950" y="2154"/>
                </a:lnTo>
                <a:lnTo>
                  <a:pt x="1958" y="2138"/>
                </a:lnTo>
                <a:lnTo>
                  <a:pt x="1972" y="2116"/>
                </a:lnTo>
                <a:lnTo>
                  <a:pt x="1990" y="2090"/>
                </a:lnTo>
                <a:lnTo>
                  <a:pt x="2014" y="2062"/>
                </a:lnTo>
                <a:lnTo>
                  <a:pt x="2042" y="2028"/>
                </a:lnTo>
                <a:lnTo>
                  <a:pt x="2080" y="1988"/>
                </a:lnTo>
                <a:lnTo>
                  <a:pt x="2124" y="1946"/>
                </a:lnTo>
                <a:lnTo>
                  <a:pt x="2176" y="1896"/>
                </a:lnTo>
                <a:lnTo>
                  <a:pt x="2176" y="1896"/>
                </a:lnTo>
                <a:lnTo>
                  <a:pt x="2246" y="1830"/>
                </a:lnTo>
                <a:lnTo>
                  <a:pt x="2310" y="1768"/>
                </a:lnTo>
                <a:lnTo>
                  <a:pt x="2368" y="1708"/>
                </a:lnTo>
                <a:lnTo>
                  <a:pt x="2420" y="1650"/>
                </a:lnTo>
                <a:lnTo>
                  <a:pt x="2466" y="1594"/>
                </a:lnTo>
                <a:lnTo>
                  <a:pt x="2506" y="1540"/>
                </a:lnTo>
                <a:lnTo>
                  <a:pt x="2540" y="1490"/>
                </a:lnTo>
                <a:lnTo>
                  <a:pt x="2568" y="1440"/>
                </a:lnTo>
                <a:lnTo>
                  <a:pt x="2568" y="1440"/>
                </a:lnTo>
                <a:lnTo>
                  <a:pt x="2592" y="1390"/>
                </a:lnTo>
                <a:lnTo>
                  <a:pt x="2612" y="1340"/>
                </a:lnTo>
                <a:lnTo>
                  <a:pt x="2630" y="1290"/>
                </a:lnTo>
                <a:lnTo>
                  <a:pt x="2644" y="1238"/>
                </a:lnTo>
                <a:lnTo>
                  <a:pt x="2656" y="1186"/>
                </a:lnTo>
                <a:lnTo>
                  <a:pt x="2664" y="1134"/>
                </a:lnTo>
                <a:lnTo>
                  <a:pt x="2668" y="1080"/>
                </a:lnTo>
                <a:lnTo>
                  <a:pt x="2670" y="1026"/>
                </a:lnTo>
                <a:lnTo>
                  <a:pt x="2670" y="1026"/>
                </a:lnTo>
                <a:lnTo>
                  <a:pt x="2668" y="964"/>
                </a:lnTo>
                <a:lnTo>
                  <a:pt x="2664" y="904"/>
                </a:lnTo>
                <a:lnTo>
                  <a:pt x="2656" y="844"/>
                </a:lnTo>
                <a:lnTo>
                  <a:pt x="2646" y="788"/>
                </a:lnTo>
                <a:lnTo>
                  <a:pt x="2632" y="730"/>
                </a:lnTo>
                <a:lnTo>
                  <a:pt x="2616" y="676"/>
                </a:lnTo>
                <a:lnTo>
                  <a:pt x="2596" y="624"/>
                </a:lnTo>
                <a:lnTo>
                  <a:pt x="2572" y="572"/>
                </a:lnTo>
                <a:lnTo>
                  <a:pt x="2546" y="522"/>
                </a:lnTo>
                <a:lnTo>
                  <a:pt x="2518" y="474"/>
                </a:lnTo>
                <a:lnTo>
                  <a:pt x="2486" y="428"/>
                </a:lnTo>
                <a:lnTo>
                  <a:pt x="2452" y="382"/>
                </a:lnTo>
                <a:lnTo>
                  <a:pt x="2414" y="338"/>
                </a:lnTo>
                <a:lnTo>
                  <a:pt x="2372" y="298"/>
                </a:lnTo>
                <a:lnTo>
                  <a:pt x="2328" y="258"/>
                </a:lnTo>
                <a:lnTo>
                  <a:pt x="2282" y="218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AU" dirty="0">
              <a:solidFill>
                <a:schemeClr val="lt1"/>
              </a:solidFill>
            </a:endParaRPr>
          </a:p>
        </p:txBody>
      </p:sp>
      <p:sp>
        <p:nvSpPr>
          <p:cNvPr id="18" name="Rectangle 10"/>
          <p:cNvSpPr>
            <a:spLocks noChangeArrowheads="1"/>
          </p:cNvSpPr>
          <p:nvPr userDrawn="1"/>
        </p:nvSpPr>
        <p:spPr bwMode="auto">
          <a:xfrm>
            <a:off x="1456200" y="5325067"/>
            <a:ext cx="865502" cy="667746"/>
          </a:xfrm>
          <a:prstGeom prst="rect">
            <a:avLst/>
          </a:prstGeom>
          <a:noFill/>
          <a:ln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20" name="Freeform 9"/>
          <p:cNvSpPr/>
          <p:nvPr/>
        </p:nvSpPr>
        <p:spPr bwMode="auto">
          <a:xfrm>
            <a:off x="1445927" y="5206927"/>
            <a:ext cx="7090950" cy="785886"/>
          </a:xfrm>
          <a:custGeom>
            <a:avLst/>
            <a:gdLst>
              <a:gd name="T0" fmla="*/ 784 w 5522"/>
              <a:gd name="T1" fmla="*/ 572 h 612"/>
              <a:gd name="T2" fmla="*/ 784 w 5522"/>
              <a:gd name="T3" fmla="*/ 0 h 612"/>
              <a:gd name="T4" fmla="*/ 0 w 5522"/>
              <a:gd name="T5" fmla="*/ 0 h 612"/>
              <a:gd name="T6" fmla="*/ 0 w 5522"/>
              <a:gd name="T7" fmla="*/ 40 h 612"/>
              <a:gd name="T8" fmla="*/ 744 w 5522"/>
              <a:gd name="T9" fmla="*/ 40 h 612"/>
              <a:gd name="T10" fmla="*/ 744 w 5522"/>
              <a:gd name="T11" fmla="*/ 612 h 612"/>
              <a:gd name="T12" fmla="*/ 5522 w 5522"/>
              <a:gd name="T13" fmla="*/ 612 h 612"/>
              <a:gd name="T14" fmla="*/ 5522 w 5522"/>
              <a:gd name="T15" fmla="*/ 572 h 612"/>
              <a:gd name="T16" fmla="*/ 784 w 5522"/>
              <a:gd name="T17" fmla="*/ 572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22" h="612">
                <a:moveTo>
                  <a:pt x="784" y="572"/>
                </a:moveTo>
                <a:lnTo>
                  <a:pt x="784" y="0"/>
                </a:lnTo>
                <a:lnTo>
                  <a:pt x="0" y="0"/>
                </a:lnTo>
                <a:lnTo>
                  <a:pt x="0" y="40"/>
                </a:lnTo>
                <a:lnTo>
                  <a:pt x="744" y="40"/>
                </a:lnTo>
                <a:lnTo>
                  <a:pt x="744" y="612"/>
                </a:lnTo>
                <a:lnTo>
                  <a:pt x="5522" y="612"/>
                </a:lnTo>
                <a:lnTo>
                  <a:pt x="5522" y="572"/>
                </a:lnTo>
                <a:lnTo>
                  <a:pt x="784" y="572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21" name="Freeform 12"/>
          <p:cNvSpPr/>
          <p:nvPr/>
        </p:nvSpPr>
        <p:spPr bwMode="auto">
          <a:xfrm>
            <a:off x="8536876" y="5939005"/>
            <a:ext cx="3795629" cy="53808"/>
          </a:xfrm>
          <a:custGeom>
            <a:avLst/>
            <a:gdLst>
              <a:gd name="connsiteX0" fmla="*/ 0 w 3042086"/>
              <a:gd name="connsiteY0" fmla="*/ 0 h 101533"/>
              <a:gd name="connsiteX1" fmla="*/ 3042086 w 3042086"/>
              <a:gd name="connsiteY1" fmla="*/ 0 h 101533"/>
              <a:gd name="connsiteX2" fmla="*/ 3042086 w 3042086"/>
              <a:gd name="connsiteY2" fmla="*/ 101533 h 101533"/>
              <a:gd name="connsiteX3" fmla="*/ 0 w 3042086"/>
              <a:gd name="connsiteY3" fmla="*/ 101533 h 10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2086" h="101533">
                <a:moveTo>
                  <a:pt x="0" y="0"/>
                </a:moveTo>
                <a:lnTo>
                  <a:pt x="3042086" y="0"/>
                </a:lnTo>
                <a:lnTo>
                  <a:pt x="3042086" y="101533"/>
                </a:lnTo>
                <a:lnTo>
                  <a:pt x="0" y="101533"/>
                </a:lnTo>
                <a:close/>
              </a:path>
            </a:pathLst>
          </a:custGeom>
          <a:solidFill>
            <a:schemeClr val="bg1"/>
          </a:solidFill>
          <a:ln cap="sq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AU" dirty="0"/>
          </a:p>
        </p:txBody>
      </p:sp>
      <p:sp>
        <p:nvSpPr>
          <p:cNvPr id="49" name="文本框 48"/>
          <p:cNvSpPr txBox="1"/>
          <p:nvPr userDrawn="1"/>
        </p:nvSpPr>
        <p:spPr>
          <a:xfrm>
            <a:off x="4023995" y="1642745"/>
            <a:ext cx="2786380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4D67BB"/>
                </a:solidFill>
              </a:rPr>
              <a:t>会议管理系统</a:t>
            </a:r>
            <a:r>
              <a:rPr lang="en-US" altLang="zh-CN" sz="1600" b="1" dirty="0">
                <a:solidFill>
                  <a:srgbClr val="4D67BB"/>
                </a:solidFill>
              </a:rPr>
              <a:t>--</a:t>
            </a:r>
            <a:r>
              <a:rPr lang="zh-CN" altLang="en-US" sz="1600" b="1" dirty="0">
                <a:solidFill>
                  <a:srgbClr val="4D67BB"/>
                </a:solidFill>
              </a:rPr>
              <a:t>系统管理模块</a:t>
            </a:r>
            <a:endParaRPr lang="zh-CN" altLang="en-US" sz="1600" b="1" dirty="0">
              <a:solidFill>
                <a:srgbClr val="4D67BB"/>
              </a:solidFill>
            </a:endParaRPr>
          </a:p>
        </p:txBody>
      </p:sp>
      <p:sp>
        <p:nvSpPr>
          <p:cNvPr id="50" name="文本框 49"/>
          <p:cNvSpPr txBox="1"/>
          <p:nvPr userDrawn="1"/>
        </p:nvSpPr>
        <p:spPr>
          <a:xfrm>
            <a:off x="4024123" y="2099760"/>
            <a:ext cx="3481578" cy="24593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sz="1400" dirty="0">
                <a:solidFill>
                  <a:schemeClr val="bg1"/>
                </a:solidFill>
                <a:cs typeface="+mn-ea"/>
                <a:sym typeface="+mn-lt"/>
              </a:rPr>
              <a:t>本项目主要采用的技术：</a:t>
            </a:r>
            <a:endParaRPr 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数据库：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Mysql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服务器：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Tomcat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j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ar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包管理：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Maven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版本控制：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Git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（远程仓库：码云）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单元测试：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Junit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后端设计：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SSM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框架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  <a:p>
            <a:pPr defTabSz="1216660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前端设计：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css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html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bootstarp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等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陈珂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73976" y="1112206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bg1"/>
                </a:solidFill>
              </a:rPr>
              <a:t>Problem analysis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6389" name="矩形 40"/>
          <p:cNvSpPr>
            <a:spLocks noChangeArrowheads="1"/>
          </p:cNvSpPr>
          <p:nvPr/>
        </p:nvSpPr>
        <p:spPr bwMode="auto">
          <a:xfrm>
            <a:off x="2136775" y="2219325"/>
            <a:ext cx="29514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defTabSz="914400" eaLnBrk="1" hangingPunct="1"/>
            <a:r>
              <a:rPr lang="en-US" altLang="zh-CN" sz="2000" b="1" i="1" dirty="0">
                <a:solidFill>
                  <a:srgbClr val="FFFFFF"/>
                </a:solidFill>
              </a:rPr>
              <a:t>Problem 1</a:t>
            </a:r>
            <a:r>
              <a:rPr lang="zh-CN" altLang="en-US" sz="2000" b="1" i="1" dirty="0">
                <a:solidFill>
                  <a:srgbClr val="FFFFFF"/>
                </a:solidFill>
              </a:rPr>
              <a:t>：</a:t>
            </a:r>
            <a:endParaRPr lang="zh-CN" altLang="en-US" sz="2000" b="1" i="1" dirty="0">
              <a:solidFill>
                <a:srgbClr val="FFFFFF"/>
              </a:solidFill>
            </a:endParaRPr>
          </a:p>
        </p:txBody>
      </p:sp>
      <p:sp>
        <p:nvSpPr>
          <p:cNvPr id="16390" name="矩形 55"/>
          <p:cNvSpPr>
            <a:spLocks noChangeArrowheads="1"/>
          </p:cNvSpPr>
          <p:nvPr/>
        </p:nvSpPr>
        <p:spPr bwMode="auto">
          <a:xfrm>
            <a:off x="2136775" y="2723515"/>
            <a:ext cx="398589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方正兰亭超细黑简体" panose="02000000000000000000" pitchFamily="2" charset="-122"/>
              </a:rPr>
              <a:t>JMail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anose="02000000000000000000" pitchFamily="2" charset="-122"/>
              </a:rPr>
              <a:t>: SMTP Agent code trouble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方正兰亭超细黑简体" panose="02000000000000000000" pitchFamily="2" charset="-122"/>
            </a:endParaRPr>
          </a:p>
        </p:txBody>
      </p:sp>
      <p:sp>
        <p:nvSpPr>
          <p:cNvPr id="16391" name="矩形 42"/>
          <p:cNvSpPr>
            <a:spLocks noChangeArrowheads="1"/>
          </p:cNvSpPr>
          <p:nvPr/>
        </p:nvSpPr>
        <p:spPr bwMode="auto">
          <a:xfrm>
            <a:off x="6948170" y="2174875"/>
            <a:ext cx="295148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defTabSz="914400" eaLnBrk="1" hangingPunct="1"/>
            <a:r>
              <a:rPr lang="en-US" altLang="zh-CN" sz="2000" b="1" i="1" dirty="0">
                <a:solidFill>
                  <a:srgbClr val="FFFFFF"/>
                </a:solidFill>
              </a:rPr>
              <a:t>Problem 2</a:t>
            </a:r>
            <a:r>
              <a:rPr lang="zh-CN" altLang="en-US" sz="2000" b="1" i="1" dirty="0">
                <a:solidFill>
                  <a:srgbClr val="FFFFFF"/>
                </a:solidFill>
              </a:rPr>
              <a:t>：</a:t>
            </a:r>
            <a:endParaRPr lang="zh-CN" altLang="en-US" sz="2000" b="1" i="1" dirty="0">
              <a:solidFill>
                <a:srgbClr val="FFFFFF"/>
              </a:solidFill>
            </a:endParaRPr>
          </a:p>
          <a:p>
            <a:pPr defTabSz="914400" eaLnBrk="1" hangingPunct="1"/>
            <a:endParaRPr lang="zh-CN" altLang="en-US" sz="2000" b="1" i="1" dirty="0">
              <a:solidFill>
                <a:srgbClr val="FFFFFF"/>
              </a:solidFill>
            </a:endParaRPr>
          </a:p>
        </p:txBody>
      </p:sp>
      <p:sp>
        <p:nvSpPr>
          <p:cNvPr id="16392" name="矩形 55"/>
          <p:cNvSpPr>
            <a:spLocks noChangeArrowheads="1"/>
          </p:cNvSpPr>
          <p:nvPr/>
        </p:nvSpPr>
        <p:spPr bwMode="auto">
          <a:xfrm>
            <a:off x="6948170" y="2618105"/>
            <a:ext cx="39858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方正兰亭超细黑简体" panose="02000000000000000000" pitchFamily="2" charset="-122"/>
              </a:rPr>
              <a:t>Git :Do not understand the concept of workspace temporary storage area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方正兰亭超细黑简体" panose="02000000000000000000" pitchFamily="2" charset="-122"/>
            </a:endParaRPr>
          </a:p>
        </p:txBody>
      </p:sp>
      <p:sp>
        <p:nvSpPr>
          <p:cNvPr id="16393" name="矩形 44"/>
          <p:cNvSpPr>
            <a:spLocks noChangeArrowheads="1"/>
          </p:cNvSpPr>
          <p:nvPr/>
        </p:nvSpPr>
        <p:spPr bwMode="auto">
          <a:xfrm>
            <a:off x="2136775" y="4196080"/>
            <a:ext cx="295148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defTabSz="914400" eaLnBrk="1" hangingPunct="1"/>
            <a:r>
              <a:rPr lang="en-US" altLang="zh-CN" sz="2000" b="1" i="1" dirty="0">
                <a:solidFill>
                  <a:srgbClr val="FFFFFF"/>
                </a:solidFill>
              </a:rPr>
              <a:t>Problem 3</a:t>
            </a:r>
            <a:r>
              <a:rPr lang="zh-CN" altLang="en-US" sz="2000" b="1" i="1" dirty="0">
                <a:solidFill>
                  <a:srgbClr val="FFFFFF"/>
                </a:solidFill>
              </a:rPr>
              <a:t>：</a:t>
            </a:r>
            <a:endParaRPr lang="zh-CN" altLang="en-US" sz="2000" b="1" i="1" dirty="0">
              <a:solidFill>
                <a:srgbClr val="FFFFFF"/>
              </a:solidFill>
            </a:endParaRPr>
          </a:p>
          <a:p>
            <a:pPr defTabSz="914400" eaLnBrk="1" hangingPunct="1"/>
            <a:endParaRPr lang="zh-CN" altLang="en-US" sz="2000" b="1" i="1" dirty="0">
              <a:solidFill>
                <a:srgbClr val="FFFFFF"/>
              </a:solidFill>
            </a:endParaRPr>
          </a:p>
        </p:txBody>
      </p:sp>
      <p:sp>
        <p:nvSpPr>
          <p:cNvPr id="16394" name="矩形 55"/>
          <p:cNvSpPr>
            <a:spLocks noChangeArrowheads="1"/>
          </p:cNvSpPr>
          <p:nvPr/>
        </p:nvSpPr>
        <p:spPr bwMode="auto">
          <a:xfrm>
            <a:off x="2136775" y="4591685"/>
            <a:ext cx="39858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方正兰亭超细黑简体" panose="02000000000000000000" pitchFamily="2" charset="-122"/>
              </a:rPr>
              <a:t>Default </a:t>
            </a:r>
            <a:r>
              <a:rPr lang="en-US" altLang="zh-CN" sz="1600" dirty="0" err="1">
                <a:solidFill>
                  <a:schemeClr val="bg1"/>
                </a:solidFill>
                <a:latin typeface="Calibri" panose="020F0502020204030204" pitchFamily="34" charset="0"/>
                <a:ea typeface="方正兰亭超细黑简体" panose="02000000000000000000" pitchFamily="2" charset="-122"/>
              </a:rPr>
              <a:t>jdk</a:t>
            </a:r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方正兰亭超细黑简体" panose="02000000000000000000" pitchFamily="2" charset="-122"/>
              </a:rPr>
              <a:t> version of project environment is 1.5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方正兰亭超细黑简体" panose="02000000000000000000" pitchFamily="2" charset="-122"/>
            </a:endParaRPr>
          </a:p>
        </p:txBody>
      </p:sp>
      <p:sp>
        <p:nvSpPr>
          <p:cNvPr id="16395" name="矩形 46"/>
          <p:cNvSpPr>
            <a:spLocks noChangeArrowheads="1"/>
          </p:cNvSpPr>
          <p:nvPr/>
        </p:nvSpPr>
        <p:spPr bwMode="auto">
          <a:xfrm>
            <a:off x="6948170" y="4189730"/>
            <a:ext cx="295148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defTabSz="914400" eaLnBrk="1" hangingPunct="1"/>
            <a:r>
              <a:rPr lang="en-US" altLang="zh-CN" sz="2000" b="1" i="1" dirty="0">
                <a:solidFill>
                  <a:srgbClr val="FFFFFF"/>
                </a:solidFill>
              </a:rPr>
              <a:t>Problem 4</a:t>
            </a:r>
            <a:r>
              <a:rPr lang="zh-CN" altLang="en-US" sz="2000" b="1" i="1" dirty="0">
                <a:solidFill>
                  <a:srgbClr val="FFFFFF"/>
                </a:solidFill>
              </a:rPr>
              <a:t>：</a:t>
            </a:r>
            <a:endParaRPr lang="zh-CN" altLang="en-US" sz="2000" b="1" i="1" dirty="0">
              <a:solidFill>
                <a:srgbClr val="FFFFFF"/>
              </a:solidFill>
            </a:endParaRPr>
          </a:p>
          <a:p>
            <a:pPr defTabSz="914400" eaLnBrk="1" hangingPunct="1"/>
            <a:endParaRPr lang="zh-CN" altLang="en-US" sz="2000" b="1" i="1" dirty="0">
              <a:solidFill>
                <a:srgbClr val="FFFFFF"/>
              </a:solidFill>
            </a:endParaRPr>
          </a:p>
        </p:txBody>
      </p:sp>
      <p:sp>
        <p:nvSpPr>
          <p:cNvPr id="16396" name="矩形 55"/>
          <p:cNvSpPr>
            <a:spLocks noChangeArrowheads="1"/>
          </p:cNvSpPr>
          <p:nvPr/>
        </p:nvSpPr>
        <p:spPr bwMode="auto">
          <a:xfrm>
            <a:off x="6948170" y="4591685"/>
            <a:ext cx="398589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方正兰亭超细黑简体" panose="02000000000000000000" pitchFamily="2" charset="-122"/>
                <a:cs typeface="Calibri" panose="020F0502020204030204" pitchFamily="34" charset="0"/>
              </a:rPr>
              <a:t>JUnit :</a:t>
            </a:r>
            <a:r>
              <a:rPr lang="en-US" altLang="zh-CN" sz="1600" dirty="0" err="1">
                <a:solidFill>
                  <a:schemeClr val="bg1"/>
                </a:solidFill>
                <a:latin typeface="Calibri" panose="020F0502020204030204" pitchFamily="34" charset="0"/>
                <a:ea typeface="方正兰亭超细黑简体" panose="02000000000000000000" pitchFamily="2" charset="-122"/>
                <a:cs typeface="Calibri" panose="020F0502020204030204" pitchFamily="34" charset="0"/>
              </a:rPr>
              <a:t>java.lang.IllegalStateException</a:t>
            </a:r>
            <a:r>
              <a:rPr lang="en-US" altLang="zh-CN" sz="1600" dirty="0">
                <a:solidFill>
                  <a:schemeClr val="bg1"/>
                </a:solidFill>
                <a:latin typeface="Calibri" panose="020F0502020204030204" pitchFamily="34" charset="0"/>
                <a:ea typeface="方正兰亭超细黑简体" panose="02000000000000000000" pitchFamily="2" charset="-122"/>
                <a:cs typeface="Calibri" panose="020F0502020204030204" pitchFamily="34" charset="0"/>
              </a:rPr>
              <a:t>: Failed to load </a:t>
            </a:r>
            <a:r>
              <a:rPr lang="en-US" altLang="zh-CN" sz="1600" dirty="0" err="1">
                <a:solidFill>
                  <a:schemeClr val="bg1"/>
                </a:solidFill>
                <a:latin typeface="Calibri" panose="020F0502020204030204" pitchFamily="34" charset="0"/>
                <a:ea typeface="方正兰亭超细黑简体" panose="02000000000000000000" pitchFamily="2" charset="-122"/>
                <a:cs typeface="Calibri" panose="020F0502020204030204" pitchFamily="34" charset="0"/>
              </a:rPr>
              <a:t>ApplicationContext</a:t>
            </a:r>
            <a:endParaRPr lang="zh-CN" altLang="en-US" sz="1600" dirty="0">
              <a:solidFill>
                <a:schemeClr val="bg1"/>
              </a:solidFill>
              <a:latin typeface="Calibri" panose="020F0502020204030204" pitchFamily="34" charset="0"/>
              <a:ea typeface="方正兰亭超细黑简体" panose="02000000000000000000" pitchFamily="2" charset="-122"/>
              <a:cs typeface="Calibri" panose="020F0502020204030204" pitchFamily="34" charset="0"/>
            </a:endParaRPr>
          </a:p>
        </p:txBody>
      </p:sp>
      <p:grpSp>
        <p:nvGrpSpPr>
          <p:cNvPr id="16397" name="组合 1"/>
          <p:cNvGrpSpPr/>
          <p:nvPr/>
        </p:nvGrpSpPr>
        <p:grpSpPr bwMode="auto">
          <a:xfrm>
            <a:off x="1284605" y="2174875"/>
            <a:ext cx="685165" cy="885825"/>
            <a:chOff x="0" y="0"/>
            <a:chExt cx="672490" cy="672490"/>
          </a:xfrm>
        </p:grpSpPr>
        <p:sp>
          <p:nvSpPr>
            <p:cNvPr id="16398" name="椭圆 17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9" name="椭圆 19"/>
            <p:cNvSpPr>
              <a:spLocks noChangeArrowheads="1"/>
            </p:cNvSpPr>
            <p:nvPr/>
          </p:nvSpPr>
          <p:spPr bwMode="auto">
            <a:xfrm>
              <a:off x="80058" y="80058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400" name="椭圆 21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 bwMode="auto">
          <a:xfrm>
            <a:off x="1283970" y="4221480"/>
            <a:ext cx="685165" cy="885825"/>
            <a:chOff x="0" y="0"/>
            <a:chExt cx="672490" cy="672490"/>
          </a:xfrm>
        </p:grpSpPr>
        <p:sp>
          <p:nvSpPr>
            <p:cNvPr id="3" name="椭圆 17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" name="椭圆 19"/>
            <p:cNvSpPr>
              <a:spLocks noChangeArrowheads="1"/>
            </p:cNvSpPr>
            <p:nvPr/>
          </p:nvSpPr>
          <p:spPr bwMode="auto">
            <a:xfrm>
              <a:off x="80058" y="80058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" name="椭圆 21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 bwMode="auto">
          <a:xfrm>
            <a:off x="6108065" y="2174875"/>
            <a:ext cx="685165" cy="885825"/>
            <a:chOff x="0" y="0"/>
            <a:chExt cx="672490" cy="672490"/>
          </a:xfrm>
        </p:grpSpPr>
        <p:sp>
          <p:nvSpPr>
            <p:cNvPr id="7" name="椭圆 17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椭圆 19"/>
            <p:cNvSpPr>
              <a:spLocks noChangeArrowheads="1"/>
            </p:cNvSpPr>
            <p:nvPr/>
          </p:nvSpPr>
          <p:spPr bwMode="auto">
            <a:xfrm>
              <a:off x="80058" y="80058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椭圆 21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 bwMode="auto">
          <a:xfrm>
            <a:off x="6108065" y="4215130"/>
            <a:ext cx="685165" cy="885825"/>
            <a:chOff x="0" y="0"/>
            <a:chExt cx="672490" cy="672490"/>
          </a:xfrm>
        </p:grpSpPr>
        <p:sp>
          <p:nvSpPr>
            <p:cNvPr id="11" name="椭圆 17"/>
            <p:cNvSpPr>
              <a:spLocks noChangeArrowheads="1"/>
            </p:cNvSpPr>
            <p:nvPr/>
          </p:nvSpPr>
          <p:spPr bwMode="auto">
            <a:xfrm>
              <a:off x="0" y="0"/>
              <a:ext cx="672490" cy="672490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椭圆 19"/>
            <p:cNvSpPr>
              <a:spLocks noChangeArrowheads="1"/>
            </p:cNvSpPr>
            <p:nvPr/>
          </p:nvSpPr>
          <p:spPr bwMode="auto">
            <a:xfrm>
              <a:off x="80058" y="80058"/>
              <a:ext cx="512373" cy="512373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椭圆 21"/>
            <p:cNvSpPr>
              <a:spLocks noChangeArrowheads="1"/>
            </p:cNvSpPr>
            <p:nvPr/>
          </p:nvSpPr>
          <p:spPr bwMode="auto">
            <a:xfrm>
              <a:off x="160117" y="164691"/>
              <a:ext cx="352257" cy="352257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陈珂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462571" y="1112206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bg1"/>
                </a:solidFill>
              </a:rPr>
              <a:t>Harvest summary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grpSp>
        <p:nvGrpSpPr>
          <p:cNvPr id="25603" name="组合 2"/>
          <p:cNvGrpSpPr/>
          <p:nvPr/>
        </p:nvGrpSpPr>
        <p:grpSpPr bwMode="auto">
          <a:xfrm>
            <a:off x="4742180" y="2127885"/>
            <a:ext cx="2437765" cy="2632710"/>
            <a:chOff x="0" y="0"/>
            <a:chExt cx="1659886" cy="1659886"/>
          </a:xfrm>
        </p:grpSpPr>
        <p:grpSp>
          <p:nvGrpSpPr>
            <p:cNvPr id="25604" name="组合 61"/>
            <p:cNvGrpSpPr/>
            <p:nvPr/>
          </p:nvGrpSpPr>
          <p:grpSpPr bwMode="auto">
            <a:xfrm>
              <a:off x="0" y="0"/>
              <a:ext cx="1659886" cy="1659886"/>
              <a:chOff x="0" y="0"/>
              <a:chExt cx="672490" cy="672490"/>
            </a:xfrm>
          </p:grpSpPr>
          <p:sp>
            <p:nvSpPr>
              <p:cNvPr id="25605" name="椭圆 6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2490" cy="67249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606" name="椭圆 68"/>
              <p:cNvSpPr>
                <a:spLocks noChangeArrowheads="1"/>
              </p:cNvSpPr>
              <p:nvPr/>
            </p:nvSpPr>
            <p:spPr bwMode="auto">
              <a:xfrm>
                <a:off x="80364" y="80442"/>
                <a:ext cx="511761" cy="511607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607" name="椭圆 69"/>
              <p:cNvSpPr>
                <a:spLocks noChangeArrowheads="1"/>
              </p:cNvSpPr>
              <p:nvPr/>
            </p:nvSpPr>
            <p:spPr bwMode="auto">
              <a:xfrm>
                <a:off x="160729" y="164744"/>
                <a:ext cx="351032" cy="352012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25608" name="Group 1139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093" y="471566"/>
              <a:ext cx="755613" cy="762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09" name="组合 3"/>
          <p:cNvGrpSpPr/>
          <p:nvPr/>
        </p:nvGrpSpPr>
        <p:grpSpPr bwMode="auto">
          <a:xfrm>
            <a:off x="1682750" y="2141855"/>
            <a:ext cx="2437765" cy="2632710"/>
            <a:chOff x="0" y="0"/>
            <a:chExt cx="1659886" cy="1659886"/>
          </a:xfrm>
        </p:grpSpPr>
        <p:grpSp>
          <p:nvGrpSpPr>
            <p:cNvPr id="25610" name="组合 54"/>
            <p:cNvGrpSpPr/>
            <p:nvPr/>
          </p:nvGrpSpPr>
          <p:grpSpPr bwMode="auto">
            <a:xfrm>
              <a:off x="0" y="0"/>
              <a:ext cx="1659886" cy="1659886"/>
              <a:chOff x="0" y="0"/>
              <a:chExt cx="672490" cy="672490"/>
            </a:xfrm>
          </p:grpSpPr>
          <p:sp>
            <p:nvSpPr>
              <p:cNvPr id="25611" name="椭圆 5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2490" cy="67249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612" name="椭圆 59"/>
              <p:cNvSpPr>
                <a:spLocks noChangeArrowheads="1"/>
              </p:cNvSpPr>
              <p:nvPr/>
            </p:nvSpPr>
            <p:spPr bwMode="auto">
              <a:xfrm>
                <a:off x="80365" y="80442"/>
                <a:ext cx="511761" cy="511607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613" name="椭圆 60"/>
              <p:cNvSpPr>
                <a:spLocks noChangeArrowheads="1"/>
              </p:cNvSpPr>
              <p:nvPr/>
            </p:nvSpPr>
            <p:spPr bwMode="auto">
              <a:xfrm>
                <a:off x="160729" y="164744"/>
                <a:ext cx="351032" cy="352012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25614" name="Group 1138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681" y="563059"/>
              <a:ext cx="731238" cy="579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15" name="组合 1"/>
          <p:cNvGrpSpPr/>
          <p:nvPr/>
        </p:nvGrpSpPr>
        <p:grpSpPr bwMode="auto">
          <a:xfrm>
            <a:off x="7766050" y="2127885"/>
            <a:ext cx="2437765" cy="2632710"/>
            <a:chOff x="0" y="0"/>
            <a:chExt cx="1659886" cy="1659886"/>
          </a:xfrm>
        </p:grpSpPr>
        <p:grpSp>
          <p:nvGrpSpPr>
            <p:cNvPr id="25616" name="组合 70"/>
            <p:cNvGrpSpPr/>
            <p:nvPr/>
          </p:nvGrpSpPr>
          <p:grpSpPr bwMode="auto">
            <a:xfrm>
              <a:off x="0" y="0"/>
              <a:ext cx="1659886" cy="1659886"/>
              <a:chOff x="0" y="0"/>
              <a:chExt cx="672490" cy="672490"/>
            </a:xfrm>
          </p:grpSpPr>
          <p:sp>
            <p:nvSpPr>
              <p:cNvPr id="25617" name="椭圆 7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672490" cy="67249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618" name="椭圆 72"/>
              <p:cNvSpPr>
                <a:spLocks noChangeArrowheads="1"/>
              </p:cNvSpPr>
              <p:nvPr/>
            </p:nvSpPr>
            <p:spPr bwMode="auto">
              <a:xfrm>
                <a:off x="80365" y="80442"/>
                <a:ext cx="511761" cy="511607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5619" name="椭圆 73"/>
              <p:cNvSpPr>
                <a:spLocks noChangeArrowheads="1"/>
              </p:cNvSpPr>
              <p:nvPr/>
            </p:nvSpPr>
            <p:spPr bwMode="auto">
              <a:xfrm>
                <a:off x="160729" y="164744"/>
                <a:ext cx="351032" cy="352012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pic>
          <p:nvPicPr>
            <p:cNvPr id="25620" name="Group 1140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12" y="514263"/>
              <a:ext cx="664208" cy="670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623" name="矩形 119"/>
          <p:cNvSpPr>
            <a:spLocks noChangeArrowheads="1"/>
          </p:cNvSpPr>
          <p:nvPr/>
        </p:nvSpPr>
        <p:spPr bwMode="auto">
          <a:xfrm>
            <a:off x="1163955" y="4866640"/>
            <a:ext cx="294894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anose="02000000000000000000" pitchFamily="2" charset="-122"/>
              </a:rPr>
              <a:t>With a deeper understanding of programming, frameworks used to be more important, but now core Java is more important.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方正兰亭超细黑简体" panose="02000000000000000000" pitchFamily="2" charset="-122"/>
            </a:endParaRPr>
          </a:p>
        </p:txBody>
      </p:sp>
      <p:sp>
        <p:nvSpPr>
          <p:cNvPr id="25624" name="矩形 119"/>
          <p:cNvSpPr>
            <a:spLocks noChangeArrowheads="1"/>
          </p:cNvSpPr>
          <p:nvPr/>
        </p:nvSpPr>
        <p:spPr bwMode="auto">
          <a:xfrm>
            <a:off x="4625340" y="4866640"/>
            <a:ext cx="269875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anose="02000000000000000000" pitchFamily="2" charset="-122"/>
              </a:rPr>
              <a:t>In the work of formulating test strategy, preparing test data and writing test report, we have strengthened our understanding of test and mastered working skills.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方正兰亭超细黑简体" panose="02000000000000000000" pitchFamily="2" charset="-122"/>
            </a:endParaRPr>
          </a:p>
        </p:txBody>
      </p:sp>
      <p:sp>
        <p:nvSpPr>
          <p:cNvPr id="25625" name="矩形 119"/>
          <p:cNvSpPr>
            <a:spLocks noChangeArrowheads="1"/>
          </p:cNvSpPr>
          <p:nvPr/>
        </p:nvSpPr>
        <p:spPr bwMode="auto">
          <a:xfrm>
            <a:off x="7766050" y="4989830"/>
            <a:ext cx="2877820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eaLnBrk="1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方正兰亭超细黑简体" panose="02000000000000000000" pitchFamily="2" charset="-122"/>
              </a:rPr>
              <a:t>Learned the use of Git, through the use of version control tools, team collaborative development has a deeper understanding.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ea typeface="方正兰亭超细黑简体" panose="02000000000000000000" pitchFamily="2" charset="-122"/>
            </a:endParaRPr>
          </a:p>
        </p:txBody>
      </p:sp>
      <p:sp>
        <p:nvSpPr>
          <p:cNvPr id="25626" name="矩形 14"/>
          <p:cNvSpPr>
            <a:spLocks noChangeArrowheads="1"/>
          </p:cNvSpPr>
          <p:nvPr/>
        </p:nvSpPr>
        <p:spPr bwMode="auto">
          <a:xfrm>
            <a:off x="1602740" y="4108450"/>
            <a:ext cx="25101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defTabSz="914400" eaLnBrk="1" hangingPunct="1"/>
            <a:r>
              <a:rPr lang="en-US" altLang="zh-CN" b="1" dirty="0">
                <a:solidFill>
                  <a:srgbClr val="FFFFFF"/>
                </a:solidFill>
              </a:rPr>
              <a:t>Programming aspect</a:t>
            </a:r>
            <a:endParaRPr lang="en-US" altLang="zh-CN" b="1" dirty="0">
              <a:solidFill>
                <a:srgbClr val="FFFFFF"/>
              </a:solidFill>
            </a:endParaRPr>
          </a:p>
        </p:txBody>
      </p:sp>
      <p:sp>
        <p:nvSpPr>
          <p:cNvPr id="25627" name="矩形 66"/>
          <p:cNvSpPr>
            <a:spLocks noChangeArrowheads="1"/>
          </p:cNvSpPr>
          <p:nvPr/>
        </p:nvSpPr>
        <p:spPr bwMode="auto">
          <a:xfrm>
            <a:off x="5054600" y="4150995"/>
            <a:ext cx="212534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defTabSz="914400" eaLnBrk="1" hangingPunct="1"/>
            <a:r>
              <a:rPr lang="en-US" altLang="zh-CN" b="1" dirty="0">
                <a:solidFill>
                  <a:srgbClr val="FFFFFF"/>
                </a:solidFill>
              </a:rPr>
              <a:t>Testing aspect</a:t>
            </a:r>
            <a:endParaRPr lang="en-US" altLang="zh-CN" b="1" dirty="0">
              <a:solidFill>
                <a:srgbClr val="FFFFFF"/>
              </a:solidFill>
            </a:endParaRPr>
          </a:p>
        </p:txBody>
      </p:sp>
      <p:sp>
        <p:nvSpPr>
          <p:cNvPr id="25628" name="矩形 67"/>
          <p:cNvSpPr>
            <a:spLocks noChangeArrowheads="1"/>
          </p:cNvSpPr>
          <p:nvPr/>
        </p:nvSpPr>
        <p:spPr bwMode="auto">
          <a:xfrm>
            <a:off x="8201025" y="4164965"/>
            <a:ext cx="192024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defTabSz="914400" eaLnBrk="1" hangingPunct="1"/>
            <a:r>
              <a:rPr lang="en-US" altLang="zh-CN" b="1" dirty="0">
                <a:solidFill>
                  <a:srgbClr val="FFFFFF"/>
                </a:solidFill>
              </a:rPr>
              <a:t>Team aspect</a:t>
            </a:r>
            <a:endParaRPr lang="en-US" altLang="zh-CN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DDDDD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74749" y="3080007"/>
            <a:ext cx="6842502" cy="830997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Thanks For Watching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5370" y="6263006"/>
            <a:ext cx="246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BE3ED"/>
                </a:solidFill>
              </a:rPr>
              <a:t>More Than One</a:t>
            </a:r>
            <a:endParaRPr lang="zh-CN" altLang="en-US" sz="2000" dirty="0">
              <a:solidFill>
                <a:srgbClr val="DBE3ED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73900" y="6499553"/>
            <a:ext cx="65487" cy="65487"/>
          </a:xfrm>
          <a:prstGeom prst="ellipse">
            <a:avLst/>
          </a:prstGeom>
          <a:solidFill>
            <a:srgbClr val="2C6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167522" y="6499553"/>
            <a:ext cx="65487" cy="65487"/>
          </a:xfrm>
          <a:prstGeom prst="ellipse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61143" y="6499553"/>
            <a:ext cx="65487" cy="65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04369" y="2844225"/>
            <a:ext cx="2783263" cy="1661100"/>
            <a:chOff x="4704369" y="2807713"/>
            <a:chExt cx="2783263" cy="1661100"/>
          </a:xfrm>
        </p:grpSpPr>
        <p:sp>
          <p:nvSpPr>
            <p:cNvPr id="10" name="文本框 15"/>
            <p:cNvSpPr txBox="1">
              <a:spLocks noChangeArrowheads="1"/>
            </p:cNvSpPr>
            <p:nvPr/>
          </p:nvSpPr>
          <p:spPr bwMode="auto">
            <a:xfrm>
              <a:off x="4704369" y="3392488"/>
              <a:ext cx="2783263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ea"/>
                  <a:ea typeface="+mn-ea"/>
                </a:rPr>
                <a:t>魏磊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5219700" y="2807713"/>
              <a:ext cx="17526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rPr>
                <a:t>Part 03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魏磊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21300" y="652145"/>
            <a:ext cx="156083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技术栈</a:t>
            </a:r>
            <a:endParaRPr lang="zh-CN" sz="2400" dirty="0">
              <a:solidFill>
                <a:schemeClr val="bg1"/>
              </a:solidFill>
            </a:endParaRPr>
          </a:p>
        </p:txBody>
      </p:sp>
      <p:grpSp>
        <p:nvGrpSpPr>
          <p:cNvPr id="29" name="淘宝店chenying0907 14"/>
          <p:cNvGrpSpPr/>
          <p:nvPr/>
        </p:nvGrpSpPr>
        <p:grpSpPr>
          <a:xfrm>
            <a:off x="3181063" y="1502340"/>
            <a:ext cx="5828952" cy="895358"/>
            <a:chOff x="5143848" y="804818"/>
            <a:chExt cx="5828952" cy="895358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936139"/>
              <a:ext cx="357791" cy="356214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5627777" y="804818"/>
              <a:ext cx="141351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Spring</a:t>
              </a:r>
              <a:endParaRPr lang="en-US" altLang="zh-CN" sz="32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2" name="淘宝店chenying0907 12"/>
            <p:cNvSpPr/>
            <p:nvPr/>
          </p:nvSpPr>
          <p:spPr>
            <a:xfrm>
              <a:off x="8192602" y="924375"/>
              <a:ext cx="2780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627777" y="1331876"/>
              <a:ext cx="128651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 dirty="0" smtClean="0">
                  <a:solidFill>
                    <a:schemeClr val="bg1">
                      <a:alpha val="74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IOC</a:t>
              </a:r>
              <a:r>
                <a:rPr lang="zh-CN" altLang="en-US" b="1" dirty="0" smtClean="0">
                  <a:solidFill>
                    <a:schemeClr val="bg1">
                      <a:alpha val="74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与</a:t>
              </a:r>
              <a:r>
                <a:rPr lang="en-US" altLang="zh-CN" b="1" dirty="0" smtClean="0">
                  <a:solidFill>
                    <a:schemeClr val="bg1">
                      <a:alpha val="74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AOP</a:t>
              </a:r>
              <a:endParaRPr lang="en-US" altLang="zh-CN" b="1" dirty="0" smtClean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4" name="淘宝店chenying0907 15"/>
          <p:cNvGrpSpPr/>
          <p:nvPr/>
        </p:nvGrpSpPr>
        <p:grpSpPr>
          <a:xfrm>
            <a:off x="3181063" y="2671535"/>
            <a:ext cx="5828952" cy="802648"/>
            <a:chOff x="5143848" y="804818"/>
            <a:chExt cx="5828952" cy="80264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6769"/>
              <a:ext cx="357791" cy="356214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5627777" y="804818"/>
              <a:ext cx="182372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SprigMVC</a:t>
              </a:r>
              <a:endParaRPr lang="en-US" altLang="zh-CN" sz="32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7" name="淘宝店chenying0907 18"/>
            <p:cNvSpPr/>
            <p:nvPr/>
          </p:nvSpPr>
          <p:spPr>
            <a:xfrm>
              <a:off x="8192602" y="924375"/>
              <a:ext cx="2780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627777" y="1331876"/>
              <a:ext cx="3098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zh-CN" altLang="en-US" sz="1200" b="1" dirty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9" name="淘宝店chenying0907 20"/>
          <p:cNvGrpSpPr/>
          <p:nvPr/>
        </p:nvGrpSpPr>
        <p:grpSpPr>
          <a:xfrm>
            <a:off x="3181063" y="3474335"/>
            <a:ext cx="5828952" cy="802648"/>
            <a:chOff x="5143848" y="804818"/>
            <a:chExt cx="5828952" cy="802648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6769"/>
              <a:ext cx="357791" cy="356214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5627777" y="804818"/>
              <a:ext cx="79819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JSP</a:t>
              </a:r>
              <a:endParaRPr lang="en-US" altLang="zh-CN" sz="32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2" name="淘宝店chenying0907 23"/>
            <p:cNvSpPr/>
            <p:nvPr/>
          </p:nvSpPr>
          <p:spPr>
            <a:xfrm>
              <a:off x="8192602" y="924375"/>
              <a:ext cx="2780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627777" y="1331876"/>
              <a:ext cx="3098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zh-CN" altLang="en-US" sz="1200" b="1" dirty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4" name="淘宝店chenying0907 25"/>
          <p:cNvGrpSpPr/>
          <p:nvPr/>
        </p:nvGrpSpPr>
        <p:grpSpPr>
          <a:xfrm>
            <a:off x="3181063" y="4326029"/>
            <a:ext cx="5828952" cy="797568"/>
            <a:chOff x="5143848" y="809898"/>
            <a:chExt cx="5828952" cy="797568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2959"/>
              <a:ext cx="357791" cy="356214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5627777" y="809898"/>
              <a:ext cx="182372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Mybatis </a:t>
              </a:r>
              <a:endParaRPr lang="en-US" altLang="zh-CN" sz="32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7" name="淘宝店chenying0907 28"/>
            <p:cNvSpPr/>
            <p:nvPr/>
          </p:nvSpPr>
          <p:spPr>
            <a:xfrm>
              <a:off x="8192602" y="924375"/>
              <a:ext cx="2780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627777" y="1331876"/>
              <a:ext cx="3098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zh-CN" altLang="en-US" sz="1200" b="1" dirty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4" name="淘宝店chenying0907 25"/>
          <p:cNvGrpSpPr/>
          <p:nvPr/>
        </p:nvGrpSpPr>
        <p:grpSpPr>
          <a:xfrm>
            <a:off x="3181063" y="5228999"/>
            <a:ext cx="5828952" cy="797568"/>
            <a:chOff x="5143848" y="809898"/>
            <a:chExt cx="5828952" cy="797568"/>
          </a:xfrm>
        </p:grpSpPr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2959"/>
              <a:ext cx="357791" cy="356214"/>
            </a:xfrm>
            <a:prstGeom prst="rect">
              <a:avLst/>
            </a:prstGeom>
          </p:spPr>
        </p:pic>
        <p:sp>
          <p:nvSpPr>
            <p:cNvPr id="56" name="文本框 55"/>
            <p:cNvSpPr txBox="1"/>
            <p:nvPr/>
          </p:nvSpPr>
          <p:spPr>
            <a:xfrm>
              <a:off x="5627777" y="809898"/>
              <a:ext cx="120840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Mysql</a:t>
              </a:r>
              <a:endParaRPr lang="en-US" altLang="zh-CN" sz="32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57" name="淘宝店chenying0907 28"/>
            <p:cNvSpPr/>
            <p:nvPr/>
          </p:nvSpPr>
          <p:spPr>
            <a:xfrm>
              <a:off x="8192602" y="924375"/>
              <a:ext cx="2780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627777" y="1331876"/>
              <a:ext cx="3098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zh-CN" altLang="en-US" sz="1200" b="1" dirty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魏磊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9065" y="1264920"/>
            <a:ext cx="226568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我的角色</a:t>
            </a:r>
            <a:endParaRPr lang="zh-CN" sz="2400" dirty="0">
              <a:solidFill>
                <a:schemeClr val="bg1"/>
              </a:solidFill>
            </a:endParaRPr>
          </a:p>
        </p:txBody>
      </p:sp>
      <p:grpSp>
        <p:nvGrpSpPr>
          <p:cNvPr id="3" name="淘宝店chenying0907 14"/>
          <p:cNvGrpSpPr/>
          <p:nvPr/>
        </p:nvGrpSpPr>
        <p:grpSpPr>
          <a:xfrm>
            <a:off x="4576793" y="2151945"/>
            <a:ext cx="5828952" cy="895358"/>
            <a:chOff x="5143848" y="804818"/>
            <a:chExt cx="5828952" cy="89535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6769"/>
              <a:ext cx="357791" cy="356214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5627718" y="804818"/>
              <a:ext cx="223329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菜单栏</a:t>
              </a:r>
              <a:endParaRPr lang="zh-CN" altLang="en-US" sz="32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2" name="淘宝店chenying0907 12"/>
            <p:cNvSpPr/>
            <p:nvPr/>
          </p:nvSpPr>
          <p:spPr>
            <a:xfrm>
              <a:off x="8192602" y="924375"/>
              <a:ext cx="2780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627777" y="1331876"/>
              <a:ext cx="3098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en-US" altLang="zh-CN" b="1" dirty="0" smtClean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4" name="淘宝店chenying0907 15"/>
          <p:cNvGrpSpPr/>
          <p:nvPr/>
        </p:nvGrpSpPr>
        <p:grpSpPr>
          <a:xfrm>
            <a:off x="4576793" y="3079205"/>
            <a:ext cx="5828952" cy="787408"/>
            <a:chOff x="5143848" y="804818"/>
            <a:chExt cx="5828952" cy="78740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6769"/>
              <a:ext cx="357791" cy="356214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5627777" y="804818"/>
              <a:ext cx="18161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2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角色授权</a:t>
              </a:r>
              <a:endParaRPr lang="zh-CN" altLang="en-US" sz="32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7" name="淘宝店chenying0907 18"/>
            <p:cNvSpPr/>
            <p:nvPr/>
          </p:nvSpPr>
          <p:spPr>
            <a:xfrm>
              <a:off x="8192602" y="924375"/>
              <a:ext cx="278019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sz="1600" dirty="0">
                <a:solidFill>
                  <a:schemeClr val="accent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627777" y="1331876"/>
              <a:ext cx="309880" cy="260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zh-CN" altLang="en-US" sz="1100" dirty="0">
                <a:solidFill>
                  <a:schemeClr val="accent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9" name="淘宝店chenying0907 20"/>
          <p:cNvGrpSpPr/>
          <p:nvPr/>
        </p:nvGrpSpPr>
        <p:grpSpPr>
          <a:xfrm>
            <a:off x="4576793" y="3941695"/>
            <a:ext cx="5828952" cy="982345"/>
            <a:chOff x="5143848" y="809898"/>
            <a:chExt cx="5828952" cy="98234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6769"/>
              <a:ext cx="357791" cy="356214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5627777" y="809898"/>
              <a:ext cx="18161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2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项目部署</a:t>
              </a:r>
              <a:endParaRPr lang="zh-CN" altLang="en-US" sz="32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2" name="淘宝店chenying0907 23"/>
            <p:cNvSpPr/>
            <p:nvPr/>
          </p:nvSpPr>
          <p:spPr>
            <a:xfrm>
              <a:off x="8192602" y="924375"/>
              <a:ext cx="2780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627718" y="1331868"/>
              <a:ext cx="25406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 dirty="0">
                  <a:solidFill>
                    <a:schemeClr val="bg1">
                      <a:alpha val="74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Tomcat nginx</a:t>
              </a:r>
              <a:endParaRPr lang="en-US" altLang="zh-CN" sz="2400" b="1" dirty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魏磊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58506" y="1519876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遇到的问题</a:t>
            </a:r>
            <a:endParaRPr lang="zh-CN" sz="2400" dirty="0">
              <a:solidFill>
                <a:schemeClr val="bg1"/>
              </a:solidFill>
            </a:endParaRPr>
          </a:p>
        </p:txBody>
      </p:sp>
      <p:grpSp>
        <p:nvGrpSpPr>
          <p:cNvPr id="3" name="淘宝店chenying0907 14"/>
          <p:cNvGrpSpPr/>
          <p:nvPr/>
        </p:nvGrpSpPr>
        <p:grpSpPr>
          <a:xfrm>
            <a:off x="3482688" y="2431980"/>
            <a:ext cx="6022340" cy="859163"/>
            <a:chOff x="5143848" y="809898"/>
            <a:chExt cx="6022340" cy="85916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6769"/>
              <a:ext cx="357791" cy="356214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5627718" y="809898"/>
              <a:ext cx="553847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服务器的安全问题</a:t>
              </a:r>
              <a:endParaRPr lang="zh-CN" altLang="en-US" sz="2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2" name="淘宝店chenying0907 12"/>
            <p:cNvSpPr/>
            <p:nvPr/>
          </p:nvSpPr>
          <p:spPr>
            <a:xfrm>
              <a:off x="8192602" y="924375"/>
              <a:ext cx="278019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5627777" y="1331876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en-US" altLang="zh-CN" sz="1600" b="1" dirty="0" smtClean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4" name="淘宝店chenying0907 15"/>
          <p:cNvGrpSpPr/>
          <p:nvPr/>
        </p:nvGrpSpPr>
        <p:grpSpPr>
          <a:xfrm>
            <a:off x="3482688" y="3283040"/>
            <a:ext cx="5828952" cy="782328"/>
            <a:chOff x="5143848" y="809898"/>
            <a:chExt cx="5828952" cy="78232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6769"/>
              <a:ext cx="357791" cy="356214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5627718" y="809898"/>
              <a:ext cx="35896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Git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操作与使用</a:t>
              </a:r>
              <a:endParaRPr lang="zh-CN" altLang="en-US" sz="2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7" name="淘宝店chenying0907 18"/>
            <p:cNvSpPr/>
            <p:nvPr/>
          </p:nvSpPr>
          <p:spPr>
            <a:xfrm>
              <a:off x="8192602" y="924375"/>
              <a:ext cx="278019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627777" y="1331876"/>
              <a:ext cx="309880" cy="260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zh-CN" altLang="en-US" sz="1100" b="1" dirty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9" name="淘宝店chenying0907 20"/>
          <p:cNvGrpSpPr/>
          <p:nvPr/>
        </p:nvGrpSpPr>
        <p:grpSpPr>
          <a:xfrm>
            <a:off x="3482688" y="4205855"/>
            <a:ext cx="5828952" cy="782328"/>
            <a:chOff x="5143848" y="809898"/>
            <a:chExt cx="5828952" cy="782328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6769"/>
              <a:ext cx="357791" cy="356214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5627718" y="809898"/>
              <a:ext cx="465709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数据库的数据备份问题</a:t>
              </a:r>
              <a:endParaRPr lang="zh-CN" altLang="en-US" sz="28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2" name="淘宝店chenying0907 23"/>
            <p:cNvSpPr/>
            <p:nvPr/>
          </p:nvSpPr>
          <p:spPr>
            <a:xfrm>
              <a:off x="8192602" y="924375"/>
              <a:ext cx="2780198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627777" y="1331876"/>
              <a:ext cx="309880" cy="260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zh-CN" altLang="en-US" sz="1100" b="1" dirty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魏磊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58481" y="129445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不足和改进</a:t>
            </a:r>
            <a:endParaRPr lang="zh-CN" sz="2400" dirty="0">
              <a:solidFill>
                <a:schemeClr val="bg1"/>
              </a:solidFill>
            </a:endParaRPr>
          </a:p>
        </p:txBody>
      </p:sp>
      <p:grpSp>
        <p:nvGrpSpPr>
          <p:cNvPr id="34" name="淘宝店chenying0907 15"/>
          <p:cNvGrpSpPr/>
          <p:nvPr/>
        </p:nvGrpSpPr>
        <p:grpSpPr>
          <a:xfrm>
            <a:off x="3181698" y="2441030"/>
            <a:ext cx="5828952" cy="802648"/>
            <a:chOff x="5143848" y="804818"/>
            <a:chExt cx="5828952" cy="802648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6769"/>
              <a:ext cx="357791" cy="356214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5627777" y="804818"/>
              <a:ext cx="385762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2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将日志写入消息队列</a:t>
              </a:r>
              <a:endParaRPr lang="zh-CN" altLang="en-US" sz="32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7" name="淘宝店chenying0907 18"/>
            <p:cNvSpPr/>
            <p:nvPr/>
          </p:nvSpPr>
          <p:spPr>
            <a:xfrm>
              <a:off x="8192602" y="924375"/>
              <a:ext cx="2780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627777" y="1331876"/>
              <a:ext cx="309880" cy="275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zh-CN" altLang="en-US" sz="1200" b="1" dirty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9" name="淘宝店chenying0907 20"/>
          <p:cNvGrpSpPr/>
          <p:nvPr/>
        </p:nvGrpSpPr>
        <p:grpSpPr>
          <a:xfrm>
            <a:off x="3181698" y="3397500"/>
            <a:ext cx="5828952" cy="1228725"/>
            <a:chOff x="5143848" y="804818"/>
            <a:chExt cx="5828952" cy="122872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848" y="896769"/>
              <a:ext cx="357791" cy="356214"/>
            </a:xfrm>
            <a:prstGeom prst="rect">
              <a:avLst/>
            </a:prstGeom>
          </p:spPr>
        </p:pic>
        <p:sp>
          <p:nvSpPr>
            <p:cNvPr id="41" name="文本框 40"/>
            <p:cNvSpPr txBox="1"/>
            <p:nvPr/>
          </p:nvSpPr>
          <p:spPr>
            <a:xfrm>
              <a:off x="5627777" y="804818"/>
              <a:ext cx="426593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200" b="1" dirty="0" smtClean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服务器方面的负载均衡</a:t>
              </a:r>
              <a:endParaRPr lang="zh-CN" altLang="en-US" sz="3200" b="1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42" name="淘宝店chenying0907 23"/>
            <p:cNvSpPr/>
            <p:nvPr/>
          </p:nvSpPr>
          <p:spPr>
            <a:xfrm>
              <a:off x="8192602" y="924375"/>
              <a:ext cx="2780198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5627718" y="1326788"/>
              <a:ext cx="2474595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000" b="1" dirty="0" smtClean="0">
                  <a:solidFill>
                    <a:schemeClr val="bg1">
                      <a:alpha val="74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tomcat</a:t>
              </a:r>
              <a:r>
                <a:rPr lang="zh-CN" altLang="en-US" sz="2000" b="1" dirty="0" smtClean="0">
                  <a:solidFill>
                    <a:schemeClr val="bg1">
                      <a:alpha val="74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与</a:t>
              </a:r>
              <a:r>
                <a:rPr lang="en-US" altLang="zh-CN" sz="2000" b="1" dirty="0" smtClean="0">
                  <a:solidFill>
                    <a:schemeClr val="bg1">
                      <a:alpha val="74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nginx</a:t>
              </a:r>
              <a:endParaRPr lang="en-US" altLang="zh-CN" sz="2000" b="1" dirty="0" smtClean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endParaRPr lang="en-US" altLang="zh-CN" sz="2000" b="1" dirty="0" smtClean="0">
                <a:solidFill>
                  <a:schemeClr val="bg1">
                    <a:alpha val="74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DDDDD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74749" y="3080007"/>
            <a:ext cx="6842502" cy="830997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Thanks For Watching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5370" y="6263006"/>
            <a:ext cx="246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BE3ED"/>
                </a:solidFill>
              </a:rPr>
              <a:t>More Than One</a:t>
            </a:r>
            <a:endParaRPr lang="zh-CN" altLang="en-US" sz="2000" dirty="0">
              <a:solidFill>
                <a:srgbClr val="DBE3ED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73900" y="6499553"/>
            <a:ext cx="65487" cy="65487"/>
          </a:xfrm>
          <a:prstGeom prst="ellipse">
            <a:avLst/>
          </a:prstGeom>
          <a:solidFill>
            <a:srgbClr val="2C6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167522" y="6499553"/>
            <a:ext cx="65487" cy="65487"/>
          </a:xfrm>
          <a:prstGeom prst="ellipse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61143" y="6499553"/>
            <a:ext cx="65487" cy="65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04369" y="2844225"/>
            <a:ext cx="2783263" cy="1661100"/>
            <a:chOff x="4704369" y="2807713"/>
            <a:chExt cx="2783263" cy="1661100"/>
          </a:xfrm>
        </p:grpSpPr>
        <p:sp>
          <p:nvSpPr>
            <p:cNvPr id="10" name="文本框 15"/>
            <p:cNvSpPr txBox="1">
              <a:spLocks noChangeArrowheads="1"/>
            </p:cNvSpPr>
            <p:nvPr/>
          </p:nvSpPr>
          <p:spPr bwMode="auto">
            <a:xfrm>
              <a:off x="4704369" y="3392488"/>
              <a:ext cx="2783263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ea"/>
                  <a:ea typeface="+mn-ea"/>
                </a:rPr>
                <a:t>孟良坤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5219700" y="2807713"/>
              <a:ext cx="17526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rPr>
                <a:t>Part 03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(SMS)E-R图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3435" y="-241300"/>
            <a:ext cx="7834630" cy="7197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孟良坤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18680" y="958215"/>
            <a:ext cx="485775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bg1"/>
                </a:solidFill>
              </a:rPr>
              <a:t>The establish of ER diagram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graphicFrame>
        <p:nvGraphicFramePr>
          <p:cNvPr id="5" name="图示 4"/>
          <p:cNvGraphicFramePr/>
          <p:nvPr/>
        </p:nvGraphicFramePr>
        <p:xfrm>
          <a:off x="10160000" y="6106160"/>
          <a:ext cx="101600" cy="7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直接箭头连接符 6"/>
          <p:cNvCxnSpPr/>
          <p:nvPr/>
        </p:nvCxnSpPr>
        <p:spPr>
          <a:xfrm flipH="1">
            <a:off x="6450330" y="4283710"/>
            <a:ext cx="21590" cy="571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5241543834525_.pic_h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0" y="993775"/>
            <a:ext cx="6753860" cy="537527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6550660" y="2363470"/>
            <a:ext cx="1175385" cy="2724150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肘形连接符 10"/>
          <p:cNvCxnSpPr/>
          <p:nvPr/>
        </p:nvCxnSpPr>
        <p:spPr>
          <a:xfrm flipV="1">
            <a:off x="1586865" y="4424045"/>
            <a:ext cx="6443345" cy="857250"/>
          </a:xfrm>
          <a:prstGeom prst="bentConnector3">
            <a:avLst>
              <a:gd name="adj1" fmla="val 50005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7726045" y="2077720"/>
            <a:ext cx="18383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SM_Permission 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30210" y="4147185"/>
            <a:ext cx="17030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SM_RolrGroup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孟良坤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21091" y="65183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en-US" altLang="zh-CN" sz="2400" dirty="0">
                <a:solidFill>
                  <a:schemeClr val="bg1"/>
                </a:solidFill>
              </a:rPr>
              <a:t>Git Bash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5" name="图片 4" descr="git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465" y="1275715"/>
            <a:ext cx="9322435" cy="5369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孟良坤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标题 1"/>
          <p:cNvSpPr>
            <a:spLocks noGrp="1"/>
          </p:cNvSpPr>
          <p:nvPr/>
        </p:nvSpPr>
        <p:spPr>
          <a:xfrm>
            <a:off x="4722495" y="607695"/>
            <a:ext cx="2747010" cy="350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/>
              <a:t>Learnt   &amp;  Experienced</a:t>
            </a:r>
            <a:endParaRPr lang="en-US" altLang="zh-CN" sz="1800" b="1"/>
          </a:p>
        </p:txBody>
      </p:sp>
      <p:graphicFrame>
        <p:nvGraphicFramePr>
          <p:cNvPr id="11" name="图示 10"/>
          <p:cNvGraphicFramePr/>
          <p:nvPr/>
        </p:nvGraphicFramePr>
        <p:xfrm>
          <a:off x="1925320" y="1177925"/>
          <a:ext cx="8128000" cy="5418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DDDDD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74749" y="3080007"/>
            <a:ext cx="6842502" cy="830997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Thanks For Watching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5370" y="6263006"/>
            <a:ext cx="246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BE3ED"/>
                </a:solidFill>
              </a:rPr>
              <a:t>More Than One</a:t>
            </a:r>
            <a:endParaRPr lang="zh-CN" altLang="en-US" sz="2000" dirty="0">
              <a:solidFill>
                <a:srgbClr val="DBE3ED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73900" y="6499553"/>
            <a:ext cx="65487" cy="65487"/>
          </a:xfrm>
          <a:prstGeom prst="ellipse">
            <a:avLst/>
          </a:prstGeom>
          <a:solidFill>
            <a:srgbClr val="2C6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167522" y="6499553"/>
            <a:ext cx="65487" cy="65487"/>
          </a:xfrm>
          <a:prstGeom prst="ellipse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61143" y="6499553"/>
            <a:ext cx="65487" cy="65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04369" y="2844225"/>
            <a:ext cx="2783263" cy="1661100"/>
            <a:chOff x="4704369" y="2807713"/>
            <a:chExt cx="2783263" cy="1661100"/>
          </a:xfrm>
        </p:grpSpPr>
        <p:sp>
          <p:nvSpPr>
            <p:cNvPr id="10" name="文本框 15"/>
            <p:cNvSpPr txBox="1">
              <a:spLocks noChangeArrowheads="1"/>
            </p:cNvSpPr>
            <p:nvPr/>
          </p:nvSpPr>
          <p:spPr bwMode="auto">
            <a:xfrm>
              <a:off x="4704369" y="3392488"/>
              <a:ext cx="2783263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ea"/>
                  <a:ea typeface="+mn-ea"/>
                </a:rPr>
                <a:t>赵堒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5219700" y="2807713"/>
              <a:ext cx="17526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rPr>
                <a:t>Part 03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赵堒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2105" y="1325880"/>
            <a:ext cx="390906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部门（</a:t>
            </a:r>
            <a:r>
              <a:rPr lang="en-US" altLang="zh-CN" sz="2400" dirty="0">
                <a:solidFill>
                  <a:schemeClr val="bg1"/>
                </a:solidFill>
              </a:rPr>
              <a:t>Department</a:t>
            </a:r>
            <a:r>
              <a:rPr lang="zh-CN" sz="2400" dirty="0">
                <a:solidFill>
                  <a:schemeClr val="bg1"/>
                </a:solidFill>
              </a:rPr>
              <a:t>）模块</a:t>
            </a:r>
            <a:endParaRPr lang="zh-CN" sz="2400" dirty="0">
              <a:solidFill>
                <a:schemeClr val="bg1"/>
              </a:solidFill>
            </a:endParaRPr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540" y="2874010"/>
            <a:ext cx="8377555" cy="2348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赵堒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20920" y="1336040"/>
            <a:ext cx="219392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用到的技术</a:t>
            </a:r>
            <a:endParaRPr lang="zh-CN" sz="24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66732" y="2094685"/>
            <a:ext cx="3417498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solidFill>
                  <a:schemeClr val="bg1"/>
                </a:solidFill>
              </a:rPr>
              <a:t>前端：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1.HTML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2.CSS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3.Jquery/ajax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4.JSP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36995" y="2094865"/>
            <a:ext cx="3655060" cy="193802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dirty="0">
                <a:solidFill>
                  <a:schemeClr val="bg1"/>
                </a:solidFill>
              </a:rPr>
              <a:t>后端：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1.SSM</a:t>
            </a:r>
            <a:r>
              <a:rPr lang="zh-CN" altLang="en-US" sz="2400" dirty="0">
                <a:solidFill>
                  <a:schemeClr val="bg1"/>
                </a:solidFill>
              </a:rPr>
              <a:t>框架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2.MyBatis Generator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3.Maven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4.Junit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66732" y="4389312"/>
            <a:ext cx="2787769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solidFill>
                  <a:schemeClr val="bg1"/>
                </a:solidFill>
              </a:rPr>
              <a:t>其他：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1.Git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2.gitee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赵堒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20995" y="958215"/>
            <a:ext cx="215265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遇到的问题</a:t>
            </a:r>
            <a:endParaRPr lang="zh-CN" sz="2400" dirty="0">
              <a:solidFill>
                <a:schemeClr val="bg1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/>
        </p:nvSpPr>
        <p:spPr>
          <a:xfrm>
            <a:off x="2432050" y="1779270"/>
            <a:ext cx="8129905" cy="377761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err="1" smtClean="0">
                <a:solidFill>
                  <a:schemeClr val="bg1"/>
                </a:solidFill>
              </a:rPr>
              <a:t>Json</a:t>
            </a:r>
            <a:r>
              <a:rPr lang="zh-CN" altLang="en-US" sz="2400" dirty="0" smtClean="0">
                <a:solidFill>
                  <a:schemeClr val="bg1"/>
                </a:solidFill>
              </a:rPr>
              <a:t>的解析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前台样式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Ajax</a:t>
            </a:r>
            <a:r>
              <a:rPr lang="zh-CN" altLang="en-US" sz="2400" dirty="0" smtClean="0">
                <a:solidFill>
                  <a:schemeClr val="bg1"/>
                </a:solidFill>
              </a:rPr>
              <a:t>异步时先响应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js</a:t>
            </a:r>
            <a:r>
              <a:rPr lang="zh-CN" altLang="en-US" sz="2400" dirty="0" smtClean="0">
                <a:solidFill>
                  <a:schemeClr val="bg1"/>
                </a:solidFill>
              </a:rPr>
              <a:t>页面跳转使返回结果丢失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Iterator</a:t>
            </a:r>
            <a:r>
              <a:rPr lang="zh-CN" altLang="en-US" sz="2400" dirty="0" smtClean="0">
                <a:solidFill>
                  <a:schemeClr val="bg1"/>
                </a:solidFill>
              </a:rPr>
              <a:t>迭代</a:t>
            </a:r>
            <a:r>
              <a:rPr lang="en-US" altLang="zh-CN" sz="2400" dirty="0" smtClean="0">
                <a:solidFill>
                  <a:schemeClr val="bg1"/>
                </a:solidFill>
              </a:rPr>
              <a:t>remove</a:t>
            </a:r>
            <a:r>
              <a:rPr lang="zh-CN" altLang="en-US" sz="2400" dirty="0" smtClean="0">
                <a:solidFill>
                  <a:schemeClr val="bg1"/>
                </a:solidFill>
              </a:rPr>
              <a:t>异常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前期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git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Maven</a:t>
            </a:r>
            <a:r>
              <a:rPr lang="zh-CN" altLang="en-US" sz="2400" dirty="0" smtClean="0">
                <a:solidFill>
                  <a:schemeClr val="bg1"/>
                </a:solidFill>
              </a:rPr>
              <a:t>库</a:t>
            </a:r>
            <a:r>
              <a:rPr lang="en-US" altLang="zh-CN" sz="2400" dirty="0" smtClean="0">
                <a:solidFill>
                  <a:schemeClr val="bg1"/>
                </a:solidFill>
              </a:rPr>
              <a:t>jar</a:t>
            </a:r>
            <a:r>
              <a:rPr lang="zh-CN" altLang="en-US" sz="2400" smtClean="0">
                <a:solidFill>
                  <a:schemeClr val="bg1"/>
                </a:solidFill>
              </a:rPr>
              <a:t>包下载不全问题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赵堒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32935" y="906780"/>
            <a:ext cx="390906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部门（</a:t>
            </a:r>
            <a:r>
              <a:rPr lang="en-US" altLang="zh-CN" sz="2400" dirty="0">
                <a:solidFill>
                  <a:schemeClr val="bg1"/>
                </a:solidFill>
              </a:rPr>
              <a:t>Department</a:t>
            </a:r>
            <a:r>
              <a:rPr lang="zh-CN" sz="2400" dirty="0">
                <a:solidFill>
                  <a:schemeClr val="bg1"/>
                </a:solidFill>
              </a:rPr>
              <a:t>）界面</a:t>
            </a:r>
            <a:endParaRPr lang="zh-CN" sz="2400" dirty="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" y="1670050"/>
            <a:ext cx="11021695" cy="5165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赵堒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3415" y="436245"/>
            <a:ext cx="390906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部门（</a:t>
            </a:r>
            <a:r>
              <a:rPr lang="en-US" altLang="zh-CN" sz="2400" dirty="0">
                <a:solidFill>
                  <a:schemeClr val="bg1"/>
                </a:solidFill>
              </a:rPr>
              <a:t>Department</a:t>
            </a:r>
            <a:r>
              <a:rPr lang="zh-CN" sz="2400" dirty="0">
                <a:solidFill>
                  <a:schemeClr val="bg1"/>
                </a:solidFill>
              </a:rPr>
              <a:t>）界面</a:t>
            </a:r>
            <a:endParaRPr lang="zh-CN" sz="2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311" y="1112272"/>
            <a:ext cx="9655377" cy="57231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04369" y="2844225"/>
            <a:ext cx="2783263" cy="1168340"/>
            <a:chOff x="4704369" y="2807713"/>
            <a:chExt cx="2783263" cy="1168340"/>
          </a:xfrm>
        </p:grpSpPr>
        <p:sp>
          <p:nvSpPr>
            <p:cNvPr id="10" name="文本框 15"/>
            <p:cNvSpPr txBox="1">
              <a:spLocks noChangeArrowheads="1"/>
            </p:cNvSpPr>
            <p:nvPr/>
          </p:nvSpPr>
          <p:spPr bwMode="auto">
            <a:xfrm>
              <a:off x="4704369" y="3392488"/>
              <a:ext cx="2783263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项目成员介绍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5219700" y="2807713"/>
              <a:ext cx="17526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rPr>
                <a:t>Part 02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赵堒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91175" y="1112520"/>
            <a:ext cx="100965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收获</a:t>
            </a:r>
            <a:endParaRPr lang="zh-CN" sz="2400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4424045" y="1868805"/>
            <a:ext cx="3888105" cy="3121025"/>
          </a:xfrm>
          <a:prstGeom prst="rect">
            <a:avLst/>
          </a:prstGeom>
          <a:ln w="38100">
            <a:solidFill>
              <a:srgbClr val="FFC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团队合作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Git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使用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</a:rPr>
              <a:t>Junit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使用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</a:rPr>
              <a:t>Debug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使用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JMail</a:t>
            </a:r>
            <a:endParaRPr lang="en-US" altLang="zh-CN" sz="2800" b="1" dirty="0" err="1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DDDDD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74749" y="3080007"/>
            <a:ext cx="6842502" cy="830997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Thanks For Watching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5370" y="6263006"/>
            <a:ext cx="246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DBE3ED"/>
                </a:solidFill>
              </a:rPr>
              <a:t>More Than One</a:t>
            </a:r>
            <a:endParaRPr lang="zh-CN" altLang="en-US" sz="2000" dirty="0">
              <a:solidFill>
                <a:srgbClr val="DBE3ED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73900" y="6499553"/>
            <a:ext cx="65487" cy="65487"/>
          </a:xfrm>
          <a:prstGeom prst="ellipse">
            <a:avLst/>
          </a:prstGeom>
          <a:solidFill>
            <a:srgbClr val="2C6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167522" y="6499553"/>
            <a:ext cx="65487" cy="65487"/>
          </a:xfrm>
          <a:prstGeom prst="ellipse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61143" y="6499553"/>
            <a:ext cx="65487" cy="65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04369" y="2844225"/>
            <a:ext cx="2783263" cy="1661100"/>
            <a:chOff x="4704369" y="2807713"/>
            <a:chExt cx="2783263" cy="1661100"/>
          </a:xfrm>
        </p:grpSpPr>
        <p:sp>
          <p:nvSpPr>
            <p:cNvPr id="10" name="文本框 15"/>
            <p:cNvSpPr txBox="1">
              <a:spLocks noChangeArrowheads="1"/>
            </p:cNvSpPr>
            <p:nvPr/>
          </p:nvSpPr>
          <p:spPr bwMode="auto">
            <a:xfrm>
              <a:off x="4704369" y="3392488"/>
              <a:ext cx="2783263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ea"/>
                  <a:ea typeface="+mn-ea"/>
                </a:rPr>
                <a:t>张子文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5219700" y="2807713"/>
              <a:ext cx="17526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rPr>
                <a:t>Part 03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张子文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98365" y="805180"/>
            <a:ext cx="323469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成果展示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日志</a:t>
            </a:r>
            <a:r>
              <a:rPr lang="en-US" altLang="zh-CN" sz="2400" dirty="0">
                <a:solidFill>
                  <a:schemeClr val="bg1"/>
                </a:solidFill>
              </a:rPr>
              <a:t>jsp</a:t>
            </a:r>
            <a:r>
              <a:rPr lang="zh-CN" altLang="en-US" sz="2400" dirty="0">
                <a:solidFill>
                  <a:schemeClr val="bg1"/>
                </a:solidFill>
              </a:rPr>
              <a:t>页面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" y="1517015"/>
            <a:ext cx="11830685" cy="5323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张子文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80280" y="652145"/>
            <a:ext cx="349059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成果展示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日志代码界面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5" y="1325245"/>
            <a:ext cx="11244580" cy="554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张子文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99610" y="713740"/>
            <a:ext cx="346900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成果展示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日志代码界面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70" y="1397635"/>
            <a:ext cx="11068685" cy="5462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张子文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42105" y="652145"/>
            <a:ext cx="390906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成果展示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职位界面初设计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" y="1198880"/>
            <a:ext cx="11008995" cy="34010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3578225"/>
            <a:ext cx="3129280" cy="29883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720" y="3489960"/>
            <a:ext cx="3135630" cy="307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张子文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9065" y="1397635"/>
            <a:ext cx="1755140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使用的技术</a:t>
            </a:r>
            <a:endParaRPr lang="zh-CN" sz="2400" dirty="0">
              <a:solidFill>
                <a:schemeClr val="bg1"/>
              </a:solidFill>
            </a:endParaRPr>
          </a:p>
        </p:txBody>
      </p:sp>
      <p:grpSp>
        <p:nvGrpSpPr>
          <p:cNvPr id="68" name="Group 46"/>
          <p:cNvGrpSpPr/>
          <p:nvPr/>
        </p:nvGrpSpPr>
        <p:grpSpPr>
          <a:xfrm>
            <a:off x="6006020" y="2727284"/>
            <a:ext cx="180593" cy="1880263"/>
            <a:chOff x="5976025" y="2247843"/>
            <a:chExt cx="240790" cy="2507017"/>
          </a:xfrm>
        </p:grpSpPr>
        <p:sp>
          <p:nvSpPr>
            <p:cNvPr id="69" name="Oval 3"/>
            <p:cNvSpPr/>
            <p:nvPr/>
          </p:nvSpPr>
          <p:spPr>
            <a:xfrm>
              <a:off x="5976025" y="2247843"/>
              <a:ext cx="240790" cy="24079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01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Oval 4"/>
            <p:cNvSpPr/>
            <p:nvPr/>
          </p:nvSpPr>
          <p:spPr>
            <a:xfrm>
              <a:off x="5976025" y="3003046"/>
              <a:ext cx="240790" cy="24079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01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Oval 5"/>
            <p:cNvSpPr/>
            <p:nvPr/>
          </p:nvSpPr>
          <p:spPr>
            <a:xfrm>
              <a:off x="5976025" y="3758249"/>
              <a:ext cx="240790" cy="24079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01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Oval 6"/>
            <p:cNvSpPr/>
            <p:nvPr/>
          </p:nvSpPr>
          <p:spPr>
            <a:xfrm>
              <a:off x="5976025" y="4514070"/>
              <a:ext cx="240790" cy="24079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015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Rounded Rectangle 7"/>
          <p:cNvSpPr/>
          <p:nvPr/>
        </p:nvSpPr>
        <p:spPr>
          <a:xfrm>
            <a:off x="2717800" y="2657141"/>
            <a:ext cx="2815526" cy="32087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50" dirty="0">
                <a:solidFill>
                  <a:schemeClr val="bg1"/>
                </a:solidFill>
              </a:rPr>
              <a:t>SSM</a:t>
            </a:r>
            <a:r>
              <a:rPr lang="zh-CN" altLang="en-US" sz="1050" dirty="0">
                <a:solidFill>
                  <a:schemeClr val="bg1"/>
                </a:solidFill>
              </a:rPr>
              <a:t>框架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74" name="Rounded Rectangle 8"/>
          <p:cNvSpPr/>
          <p:nvPr/>
        </p:nvSpPr>
        <p:spPr>
          <a:xfrm>
            <a:off x="2743200" y="3474369"/>
            <a:ext cx="2790127" cy="3208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50" dirty="0" err="1">
                <a:solidFill>
                  <a:schemeClr val="bg1"/>
                </a:solidFill>
              </a:rPr>
              <a:t>MyBatis Generator</a:t>
            </a:r>
            <a:endParaRPr lang="en-US" sz="101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Rounded Rectangle 9"/>
          <p:cNvSpPr/>
          <p:nvPr/>
        </p:nvSpPr>
        <p:spPr>
          <a:xfrm>
            <a:off x="2717800" y="4427486"/>
            <a:ext cx="2790127" cy="32087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50" dirty="0">
                <a:solidFill>
                  <a:schemeClr val="bg1"/>
                </a:solidFill>
              </a:rPr>
              <a:t>Log4j</a:t>
            </a:r>
            <a:endParaRPr lang="en-US" altLang="zh-CN" sz="1050" dirty="0">
              <a:solidFill>
                <a:schemeClr val="bg1"/>
              </a:solidFill>
            </a:endParaRPr>
          </a:p>
        </p:txBody>
      </p:sp>
      <p:sp>
        <p:nvSpPr>
          <p:cNvPr id="78" name="Rounded Rectangle 12"/>
          <p:cNvSpPr/>
          <p:nvPr/>
        </p:nvSpPr>
        <p:spPr>
          <a:xfrm>
            <a:off x="6787574" y="2657759"/>
            <a:ext cx="2815525" cy="32087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15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1015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endParaRPr lang="en-US" sz="101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Rounded Rectangle 13"/>
          <p:cNvSpPr/>
          <p:nvPr/>
        </p:nvSpPr>
        <p:spPr>
          <a:xfrm>
            <a:off x="6735503" y="3539805"/>
            <a:ext cx="2815525" cy="32087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15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en-US" altLang="zh-CN" sz="1015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endParaRPr lang="en-US" sz="101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Rounded Rectangle 14"/>
          <p:cNvSpPr/>
          <p:nvPr/>
        </p:nvSpPr>
        <p:spPr>
          <a:xfrm>
            <a:off x="6735505" y="4356812"/>
            <a:ext cx="2815525" cy="32087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15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lang="en-US" sz="101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2" name="Straight Connector 51"/>
          <p:cNvCxnSpPr/>
          <p:nvPr/>
        </p:nvCxnSpPr>
        <p:spPr>
          <a:xfrm>
            <a:off x="4905902" y="4985283"/>
            <a:ext cx="238090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ldLvl="0" animBg="1"/>
      <p:bldP spid="74" grpId="0" bldLvl="0" animBg="1"/>
      <p:bldP spid="75" grpId="0" bldLvl="0" animBg="1"/>
      <p:bldP spid="78" grpId="0" bldLvl="0" animBg="1"/>
      <p:bldP spid="79" grpId="0" bldLvl="0" animBg="1"/>
      <p:bldP spid="80" grpId="0" bldLvl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张子文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67860" y="1112520"/>
            <a:ext cx="325564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遇到的问题和解决方法</a:t>
            </a:r>
            <a:endParaRPr lang="zh-CN" sz="2400" dirty="0">
              <a:solidFill>
                <a:schemeClr val="bg1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407160" y="1948180"/>
          <a:ext cx="9377680" cy="4382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8840"/>
                <a:gridCol w="4688840"/>
              </a:tblGrid>
              <a:tr h="594360">
                <a:tc>
                  <a:txBody>
                    <a:bodyPr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遇到的困难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解决办法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779780">
                <a:tc>
                  <a:txBody>
                    <a:bodyPr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查询不到数据库里的数据，结果总为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null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原因为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getElemment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value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值为空，而非后台的参数或方法有误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780415">
                <a:tc>
                  <a:txBody>
                    <a:bodyPr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页面位置，大小，样式未显示等问题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修改对应模块的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position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，使其自适应浏览器的宽度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113790">
                <a:tc>
                  <a:txBody>
                    <a:bodyPr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ajax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传值，后台无法接收到数据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利用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postman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进行测试，使用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@Response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@Requestbody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接收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1114425">
                <a:tc>
                  <a:txBody>
                    <a:bodyPr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表单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，按钮跳转问题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路径有错，使其不能与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controller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jsp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正常工作，解决方案为修改成相对路径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15" name="文本框 14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3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个人汇报</a:t>
            </a:r>
            <a:r>
              <a:rPr lang="en-US" altLang="zh-CN" sz="2400" dirty="0">
                <a:solidFill>
                  <a:schemeClr val="bg1"/>
                </a:solidFill>
              </a:rPr>
              <a:t>--</a:t>
            </a:r>
            <a:r>
              <a:rPr lang="zh-CN" altLang="en-US" sz="2400" dirty="0">
                <a:solidFill>
                  <a:schemeClr val="bg1"/>
                </a:solidFill>
              </a:rPr>
              <a:t>张子文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21300" y="652145"/>
            <a:ext cx="917575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r>
              <a:rPr lang="zh-CN" sz="2400" dirty="0">
                <a:solidFill>
                  <a:schemeClr val="bg1"/>
                </a:solidFill>
              </a:rPr>
              <a:t>收获</a:t>
            </a:r>
            <a:endParaRPr lang="zh-CN" sz="2400" dirty="0">
              <a:solidFill>
                <a:schemeClr val="bg1"/>
              </a:solidFill>
            </a:endParaRPr>
          </a:p>
        </p:txBody>
      </p:sp>
      <p:grpSp>
        <p:nvGrpSpPr>
          <p:cNvPr id="31" name="Group 2"/>
          <p:cNvGrpSpPr/>
          <p:nvPr/>
        </p:nvGrpSpPr>
        <p:grpSpPr>
          <a:xfrm>
            <a:off x="2498891" y="1255395"/>
            <a:ext cx="6593674" cy="1586230"/>
            <a:chOff x="1620698" y="1384069"/>
            <a:chExt cx="6397163" cy="713229"/>
          </a:xfrm>
        </p:grpSpPr>
        <p:sp>
          <p:nvSpPr>
            <p:cNvPr id="32" name="Rectangle 49"/>
            <p:cNvSpPr/>
            <p:nvPr/>
          </p:nvSpPr>
          <p:spPr>
            <a:xfrm>
              <a:off x="1630394" y="1405769"/>
              <a:ext cx="1263570" cy="6915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Rectangle 50"/>
            <p:cNvSpPr/>
            <p:nvPr/>
          </p:nvSpPr>
          <p:spPr>
            <a:xfrm>
              <a:off x="1620698" y="1384069"/>
              <a:ext cx="1273427" cy="33520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p>
              <a:pPr algn="ctr"/>
              <a:r>
                <a:rPr lang="en-US" sz="44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</a:t>
              </a:r>
              <a:endParaRPr lang="en-US" sz="440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51"/>
            <p:cNvSpPr txBox="1"/>
            <p:nvPr/>
          </p:nvSpPr>
          <p:spPr>
            <a:xfrm flipH="1">
              <a:off x="1630394" y="1885442"/>
              <a:ext cx="1264802" cy="16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代码管理</a:t>
              </a:r>
              <a:endParaRPr 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5" name="TextBox 52"/>
            <p:cNvSpPr txBox="1"/>
            <p:nvPr/>
          </p:nvSpPr>
          <p:spPr>
            <a:xfrm>
              <a:off x="3053248" y="1405229"/>
              <a:ext cx="4964613" cy="57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了解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的基本命令，以及如何在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eclipse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中使用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e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git</a:t>
              </a:r>
              <a:r>
                <a:rPr lang="zh-CN" altLang="en-US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插件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，如：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commit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到本地，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push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到远程，从远程分支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pull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synchronize workspace 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对比和远程的不同，冲突的解决等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2"/>
          <p:cNvGrpSpPr/>
          <p:nvPr/>
        </p:nvGrpSpPr>
        <p:grpSpPr>
          <a:xfrm>
            <a:off x="2509051" y="3067050"/>
            <a:ext cx="6593674" cy="1586230"/>
            <a:chOff x="1620698" y="1384069"/>
            <a:chExt cx="6397163" cy="713229"/>
          </a:xfrm>
        </p:grpSpPr>
        <p:sp>
          <p:nvSpPr>
            <p:cNvPr id="47" name="Rectangle 49"/>
            <p:cNvSpPr/>
            <p:nvPr/>
          </p:nvSpPr>
          <p:spPr>
            <a:xfrm>
              <a:off x="1630394" y="1405769"/>
              <a:ext cx="1263570" cy="6915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Rectangle 50"/>
            <p:cNvSpPr/>
            <p:nvPr/>
          </p:nvSpPr>
          <p:spPr>
            <a:xfrm>
              <a:off x="1620698" y="1384069"/>
              <a:ext cx="1273427" cy="33520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p>
              <a:pPr algn="ctr"/>
              <a:r>
                <a:rPr lang="en-US" sz="44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</a:t>
              </a:r>
              <a:endParaRPr lang="en-US" sz="440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Box 51"/>
            <p:cNvSpPr txBox="1"/>
            <p:nvPr/>
          </p:nvSpPr>
          <p:spPr>
            <a:xfrm flipH="1">
              <a:off x="1630394" y="1885442"/>
              <a:ext cx="1264802" cy="16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团队合作</a:t>
              </a:r>
              <a:endParaRPr 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0" name="TextBox 52"/>
            <p:cNvSpPr txBox="1"/>
            <p:nvPr/>
          </p:nvSpPr>
          <p:spPr>
            <a:xfrm>
              <a:off x="3053248" y="1405229"/>
              <a:ext cx="4964613" cy="438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了解并熟悉了一整套软件的开发流程，从需求分析开始，设计数据库，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E-R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图，建表等等。包括如何统一规范，解决冲突等团队问题。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1" name="Group 2"/>
          <p:cNvGrpSpPr/>
          <p:nvPr/>
        </p:nvGrpSpPr>
        <p:grpSpPr>
          <a:xfrm>
            <a:off x="2519211" y="4813300"/>
            <a:ext cx="6593674" cy="1586230"/>
            <a:chOff x="1620698" y="1384069"/>
            <a:chExt cx="6397163" cy="713229"/>
          </a:xfrm>
        </p:grpSpPr>
        <p:sp>
          <p:nvSpPr>
            <p:cNvPr id="52" name="Rectangle 49"/>
            <p:cNvSpPr/>
            <p:nvPr/>
          </p:nvSpPr>
          <p:spPr>
            <a:xfrm>
              <a:off x="1630394" y="1405769"/>
              <a:ext cx="1263570" cy="6915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Rectangle 50"/>
            <p:cNvSpPr/>
            <p:nvPr/>
          </p:nvSpPr>
          <p:spPr>
            <a:xfrm>
              <a:off x="1620698" y="1384069"/>
              <a:ext cx="1273427" cy="335200"/>
            </a:xfrm>
            <a:prstGeom prst="rect">
              <a:avLst/>
            </a:prstGeom>
            <a:noFill/>
          </p:spPr>
          <p:txBody>
            <a:bodyPr wrap="square" lIns="68580" tIns="34290" rIns="68580" bIns="34290">
              <a:spAutoFit/>
            </a:bodyPr>
            <a:p>
              <a:pPr algn="ctr"/>
              <a:r>
                <a:rPr lang="en-US" sz="4400" dirty="0">
                  <a:ln w="0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</a:t>
              </a:r>
              <a:endParaRPr lang="en-US" sz="4400" dirty="0">
                <a:ln w="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51"/>
            <p:cNvSpPr txBox="1"/>
            <p:nvPr/>
          </p:nvSpPr>
          <p:spPr>
            <a:xfrm flipH="1">
              <a:off x="1630394" y="1885442"/>
              <a:ext cx="1264802" cy="165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spcBef>
                  <a:spcPct val="20000"/>
                </a:spcBef>
              </a:pPr>
              <a:r>
                <a:rPr lang="zh-CN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Arial" panose="020B0604020202020204" pitchFamily="34" charset="0"/>
                </a:rPr>
                <a:t>前端技术</a:t>
              </a:r>
              <a:endParaRPr lang="zh-CN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5" name="TextBox 52"/>
            <p:cNvSpPr txBox="1"/>
            <p:nvPr/>
          </p:nvSpPr>
          <p:spPr>
            <a:xfrm>
              <a:off x="3053248" y="1405229"/>
              <a:ext cx="4964613" cy="438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通过这次学习培训，重新认识理解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html5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css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js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。否定了样式很单一，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js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很简单的观念。学习了一些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h5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css3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新特性，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js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jQuery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，熟悉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ajax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等。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0"/>
          <p:cNvSpPr/>
          <p:nvPr/>
        </p:nvSpPr>
        <p:spPr>
          <a:xfrm>
            <a:off x="3575269" y="1752600"/>
            <a:ext cx="2304392" cy="3992164"/>
          </a:xfrm>
          <a:prstGeom prst="roundRect">
            <a:avLst>
              <a:gd name="adj" fmla="val 4167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1"/>
          <p:cNvSpPr txBox="1"/>
          <p:nvPr/>
        </p:nvSpPr>
        <p:spPr>
          <a:xfrm>
            <a:off x="3872837" y="4357189"/>
            <a:ext cx="1709256" cy="1169670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zh-CN" altLang="en-US" sz="1400" dirty="0">
                <a:solidFill>
                  <a:schemeClr val="bg1"/>
                </a:solidFill>
              </a:rPr>
              <a:t>、整合</a:t>
            </a:r>
            <a:r>
              <a:rPr lang="en-US" altLang="zh-CN" sz="1400" dirty="0">
                <a:solidFill>
                  <a:schemeClr val="bg1"/>
                </a:solidFill>
              </a:rPr>
              <a:t>ER</a:t>
            </a:r>
            <a:r>
              <a:rPr lang="zh-CN" altLang="en-US" sz="1400" dirty="0">
                <a:solidFill>
                  <a:schemeClr val="bg1"/>
                </a:solidFill>
              </a:rPr>
              <a:t>图，设计并管理数据库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Employee</a:t>
            </a:r>
            <a:r>
              <a:rPr lang="zh-CN" altLang="en-US" sz="1400" dirty="0">
                <a:solidFill>
                  <a:schemeClr val="bg1"/>
                </a:solidFill>
              </a:rPr>
              <a:t>模块设计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Oval 5"/>
          <p:cNvSpPr/>
          <p:nvPr/>
        </p:nvSpPr>
        <p:spPr>
          <a:xfrm>
            <a:off x="4037180" y="2148482"/>
            <a:ext cx="1380571" cy="1380571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0"/>
          <p:cNvSpPr txBox="1"/>
          <p:nvPr/>
        </p:nvSpPr>
        <p:spPr>
          <a:xfrm>
            <a:off x="4387105" y="3661194"/>
            <a:ext cx="680720" cy="4000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李伟佳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4509023" y="4051504"/>
            <a:ext cx="436880" cy="3619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400" dirty="0">
                <a:solidFill>
                  <a:schemeClr val="bg1"/>
                </a:solidFill>
              </a:rPr>
              <a:t>DBA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ounded Rectangle 22"/>
          <p:cNvSpPr/>
          <p:nvPr/>
        </p:nvSpPr>
        <p:spPr>
          <a:xfrm>
            <a:off x="6312338" y="1752600"/>
            <a:ext cx="2304392" cy="3992164"/>
          </a:xfrm>
          <a:prstGeom prst="roundRect">
            <a:avLst>
              <a:gd name="adj" fmla="val 4167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3"/>
          <p:cNvSpPr txBox="1"/>
          <p:nvPr/>
        </p:nvSpPr>
        <p:spPr>
          <a:xfrm>
            <a:off x="6582510" y="4357189"/>
            <a:ext cx="1764048" cy="1169670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sz="1400" dirty="0">
                <a:solidFill>
                  <a:schemeClr val="bg1"/>
                </a:solidFill>
              </a:rPr>
              <a:t>前端主页界面设计：</a:t>
            </a:r>
            <a:endParaRPr lang="zh-CN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1</a:t>
            </a:r>
            <a:r>
              <a:rPr lang="zh-CN" altLang="en-US" sz="1400" dirty="0">
                <a:solidFill>
                  <a:schemeClr val="bg1"/>
                </a:solidFill>
              </a:rPr>
              <a:t>、主页导航条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、左侧导航菜单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3</a:t>
            </a:r>
            <a:r>
              <a:rPr lang="zh-CN" altLang="en-US" sz="1400" dirty="0">
                <a:solidFill>
                  <a:schemeClr val="bg1"/>
                </a:solidFill>
              </a:rPr>
              <a:t>、行程安排日历表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Oval 6"/>
          <p:cNvSpPr/>
          <p:nvPr/>
        </p:nvSpPr>
        <p:spPr>
          <a:xfrm>
            <a:off x="6774249" y="2148482"/>
            <a:ext cx="1380571" cy="1380571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2"/>
          <p:cNvSpPr txBox="1"/>
          <p:nvPr/>
        </p:nvSpPr>
        <p:spPr>
          <a:xfrm>
            <a:off x="7124174" y="3661194"/>
            <a:ext cx="680720" cy="4000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李俊荣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7073376" y="4051504"/>
            <a:ext cx="782320" cy="3619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前端设计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24"/>
          <p:cNvSpPr/>
          <p:nvPr/>
        </p:nvSpPr>
        <p:spPr>
          <a:xfrm>
            <a:off x="9049408" y="1752600"/>
            <a:ext cx="2304392" cy="3992164"/>
          </a:xfrm>
          <a:prstGeom prst="roundRect">
            <a:avLst>
              <a:gd name="adj" fmla="val 4167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5"/>
          <p:cNvSpPr txBox="1"/>
          <p:nvPr/>
        </p:nvSpPr>
        <p:spPr>
          <a:xfrm>
            <a:off x="9302817" y="4357189"/>
            <a:ext cx="1797574" cy="1169670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jmail</a:t>
            </a:r>
            <a:r>
              <a:rPr lang="zh-CN" altLang="en-US" sz="1400" dirty="0">
                <a:solidFill>
                  <a:schemeClr val="bg1"/>
                </a:solidFill>
              </a:rPr>
              <a:t>工具类的实现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Position</a:t>
            </a:r>
            <a:r>
              <a:rPr lang="zh-CN" altLang="en-US" sz="1400" dirty="0">
                <a:solidFill>
                  <a:schemeClr val="bg1"/>
                </a:solidFill>
              </a:rPr>
              <a:t>模块设计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3</a:t>
            </a:r>
            <a:r>
              <a:rPr lang="zh-CN" altLang="en-US" sz="1400" dirty="0">
                <a:solidFill>
                  <a:schemeClr val="bg1"/>
                </a:solidFill>
              </a:rPr>
              <a:t>、编写功能测试用例表和编写测试类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Oval 7"/>
          <p:cNvSpPr/>
          <p:nvPr/>
        </p:nvSpPr>
        <p:spPr>
          <a:xfrm>
            <a:off x="9511319" y="2148482"/>
            <a:ext cx="1380571" cy="138057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962844" y="3661194"/>
            <a:ext cx="477520" cy="4000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  <a:sym typeface="+mn-ea"/>
              </a:rPr>
              <a:t>陈珂</a:t>
            </a:r>
            <a:endParaRPr lang="en-US" altLang="zh-CN" sz="1600" b="1" dirty="0">
              <a:solidFill>
                <a:schemeClr val="bg1"/>
              </a:solidFill>
            </a:endParaRPr>
          </a:p>
        </p:txBody>
      </p:sp>
      <p:sp>
        <p:nvSpPr>
          <p:cNvPr id="17" name="Rounded Rectangle 19"/>
          <p:cNvSpPr/>
          <p:nvPr/>
        </p:nvSpPr>
        <p:spPr>
          <a:xfrm>
            <a:off x="838200" y="1752600"/>
            <a:ext cx="2304392" cy="3992164"/>
          </a:xfrm>
          <a:prstGeom prst="roundRect">
            <a:avLst>
              <a:gd name="adj" fmla="val 4167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4"/>
          <p:cNvSpPr/>
          <p:nvPr/>
        </p:nvSpPr>
        <p:spPr>
          <a:xfrm>
            <a:off x="1300111" y="2148482"/>
            <a:ext cx="1380571" cy="138057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8"/>
          <p:cNvSpPr txBox="1"/>
          <p:nvPr/>
        </p:nvSpPr>
        <p:spPr>
          <a:xfrm>
            <a:off x="1650036" y="3661194"/>
            <a:ext cx="680720" cy="4000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倪明辉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9"/>
          <p:cNvSpPr txBox="1"/>
          <p:nvPr/>
        </p:nvSpPr>
        <p:spPr>
          <a:xfrm>
            <a:off x="1599238" y="4051504"/>
            <a:ext cx="782320" cy="3619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项目经理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1099369" y="4357189"/>
            <a:ext cx="1782054" cy="1169670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1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zh-CN" sz="1400" dirty="0">
                <a:solidFill>
                  <a:schemeClr val="bg1"/>
                </a:solidFill>
              </a:rPr>
              <a:t>指导和审查小组成员的程序设计</a:t>
            </a:r>
            <a:endParaRPr lang="zh-CN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Tree</a:t>
            </a:r>
            <a:r>
              <a:rPr lang="zh-CN" altLang="en-US" sz="1400" dirty="0">
                <a:solidFill>
                  <a:schemeClr val="bg1"/>
                </a:solidFill>
              </a:rPr>
              <a:t>工具类的实现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3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Account</a:t>
            </a:r>
            <a:r>
              <a:rPr lang="zh-CN" altLang="en-US" sz="1400" dirty="0">
                <a:solidFill>
                  <a:schemeClr val="bg1"/>
                </a:solidFill>
              </a:rPr>
              <a:t>模块设计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23" name="文本框 22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项目成员简介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9988026" y="4051504"/>
            <a:ext cx="426720" cy="3619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测试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DDDDD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74749" y="3080007"/>
            <a:ext cx="6842502" cy="830997"/>
          </a:xfrm>
          <a:prstGeom prst="rect">
            <a:avLst/>
          </a:prstGeom>
          <a:solidFill>
            <a:srgbClr val="FFFFFF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Thanks For Watching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73900" y="6499553"/>
            <a:ext cx="65487" cy="65487"/>
          </a:xfrm>
          <a:prstGeom prst="ellipse">
            <a:avLst/>
          </a:prstGeom>
          <a:solidFill>
            <a:srgbClr val="2C6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167522" y="6499553"/>
            <a:ext cx="65487" cy="65487"/>
          </a:xfrm>
          <a:prstGeom prst="ellipse">
            <a:avLst/>
          </a:prstGeom>
          <a:solidFill>
            <a:srgbClr val="3F8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261143" y="6499553"/>
            <a:ext cx="65487" cy="6548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0"/>
          <p:cNvSpPr/>
          <p:nvPr/>
        </p:nvSpPr>
        <p:spPr>
          <a:xfrm>
            <a:off x="3575269" y="1752600"/>
            <a:ext cx="2304392" cy="3992164"/>
          </a:xfrm>
          <a:prstGeom prst="roundRect">
            <a:avLst>
              <a:gd name="adj" fmla="val 4167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1"/>
          <p:cNvSpPr txBox="1"/>
          <p:nvPr/>
        </p:nvSpPr>
        <p:spPr>
          <a:xfrm>
            <a:off x="3872837" y="4357189"/>
            <a:ext cx="1709256" cy="900430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sz="1400" dirty="0">
                <a:solidFill>
                  <a:schemeClr val="bg1"/>
                </a:solidFill>
              </a:rPr>
              <a:t>poi</a:t>
            </a:r>
            <a:r>
              <a:rPr lang="zh-CN" altLang="en-US" sz="1400" dirty="0">
                <a:solidFill>
                  <a:schemeClr val="bg1"/>
                </a:solidFill>
              </a:rPr>
              <a:t>工具类实现</a:t>
            </a:r>
            <a:endParaRPr lang="en-US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Permission</a:t>
            </a:r>
            <a:r>
              <a:rPr lang="zh-CN" altLang="en-US" sz="1400" dirty="0">
                <a:solidFill>
                  <a:schemeClr val="bg1"/>
                </a:solidFill>
              </a:rPr>
              <a:t>模块设计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4" name="Oval 5"/>
          <p:cNvSpPr/>
          <p:nvPr/>
        </p:nvSpPr>
        <p:spPr>
          <a:xfrm>
            <a:off x="4037180" y="2148482"/>
            <a:ext cx="1380571" cy="1380571"/>
          </a:xfrm>
          <a:prstGeom prst="ellipse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0"/>
          <p:cNvSpPr txBox="1"/>
          <p:nvPr/>
        </p:nvSpPr>
        <p:spPr>
          <a:xfrm>
            <a:off x="4387105" y="3661194"/>
            <a:ext cx="680720" cy="4000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孟良坤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Rounded Rectangle 22"/>
          <p:cNvSpPr/>
          <p:nvPr/>
        </p:nvSpPr>
        <p:spPr>
          <a:xfrm>
            <a:off x="6312338" y="1752600"/>
            <a:ext cx="2304392" cy="3992164"/>
          </a:xfrm>
          <a:prstGeom prst="roundRect">
            <a:avLst>
              <a:gd name="adj" fmla="val 4167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3"/>
          <p:cNvSpPr txBox="1"/>
          <p:nvPr/>
        </p:nvSpPr>
        <p:spPr>
          <a:xfrm>
            <a:off x="6582510" y="4357189"/>
            <a:ext cx="1764048" cy="1169670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encrypt</a:t>
            </a:r>
            <a:r>
              <a:rPr lang="zh-CN" altLang="en-US" sz="1400" dirty="0">
                <a:solidFill>
                  <a:schemeClr val="bg1"/>
                </a:solidFill>
              </a:rPr>
              <a:t>加密工具类的设计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Department</a:t>
            </a:r>
            <a:r>
              <a:rPr lang="zh-CN" altLang="en-US" sz="1400" dirty="0">
                <a:solidFill>
                  <a:schemeClr val="bg1"/>
                </a:solidFill>
              </a:rPr>
              <a:t>模块的设计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Oval 6"/>
          <p:cNvSpPr/>
          <p:nvPr/>
        </p:nvSpPr>
        <p:spPr>
          <a:xfrm>
            <a:off x="6774249" y="2148482"/>
            <a:ext cx="1380571" cy="1380571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2"/>
          <p:cNvSpPr txBox="1"/>
          <p:nvPr/>
        </p:nvSpPr>
        <p:spPr>
          <a:xfrm>
            <a:off x="7225774" y="3661194"/>
            <a:ext cx="477520" cy="4000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赵堒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1" name="TextBox 13"/>
          <p:cNvSpPr txBox="1"/>
          <p:nvPr/>
        </p:nvSpPr>
        <p:spPr>
          <a:xfrm>
            <a:off x="7073376" y="4051504"/>
            <a:ext cx="782320" cy="3619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前端设计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ounded Rectangle 24"/>
          <p:cNvSpPr/>
          <p:nvPr/>
        </p:nvSpPr>
        <p:spPr>
          <a:xfrm>
            <a:off x="9049408" y="1752600"/>
            <a:ext cx="2304392" cy="3992164"/>
          </a:xfrm>
          <a:prstGeom prst="roundRect">
            <a:avLst>
              <a:gd name="adj" fmla="val 4167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25"/>
          <p:cNvSpPr txBox="1"/>
          <p:nvPr/>
        </p:nvSpPr>
        <p:spPr>
          <a:xfrm>
            <a:off x="9302817" y="4357189"/>
            <a:ext cx="1797574" cy="900430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sysParam</a:t>
            </a:r>
            <a:r>
              <a:rPr lang="zh-CN" altLang="en-US" sz="1400" dirty="0">
                <a:solidFill>
                  <a:schemeClr val="bg1"/>
                </a:solidFill>
              </a:rPr>
              <a:t>的设计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SysParam</a:t>
            </a:r>
            <a:r>
              <a:rPr lang="zh-CN" altLang="en-US" sz="1400" dirty="0">
                <a:solidFill>
                  <a:schemeClr val="bg1"/>
                </a:solidFill>
              </a:rPr>
              <a:t>，</a:t>
            </a:r>
            <a:r>
              <a:rPr lang="en-US" altLang="zh-CN" sz="1400" dirty="0">
                <a:solidFill>
                  <a:schemeClr val="bg1"/>
                </a:solidFill>
              </a:rPr>
              <a:t>Log</a:t>
            </a:r>
            <a:r>
              <a:rPr lang="zh-CN" altLang="en-US" sz="1400" dirty="0">
                <a:solidFill>
                  <a:schemeClr val="bg1"/>
                </a:solidFill>
              </a:rPr>
              <a:t>模块的设计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Oval 7"/>
          <p:cNvSpPr/>
          <p:nvPr/>
        </p:nvSpPr>
        <p:spPr>
          <a:xfrm>
            <a:off x="9511319" y="2148482"/>
            <a:ext cx="1380571" cy="1380571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861244" y="3661194"/>
            <a:ext cx="680720" cy="4000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张子文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10445" y="4051504"/>
            <a:ext cx="782320" cy="3619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前端设计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Rounded Rectangle 19"/>
          <p:cNvSpPr/>
          <p:nvPr/>
        </p:nvSpPr>
        <p:spPr>
          <a:xfrm>
            <a:off x="838200" y="1752600"/>
            <a:ext cx="2304392" cy="3992164"/>
          </a:xfrm>
          <a:prstGeom prst="roundRect">
            <a:avLst>
              <a:gd name="adj" fmla="val 4167"/>
            </a:avLst>
          </a:prstGeom>
          <a:noFill/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4"/>
          <p:cNvSpPr/>
          <p:nvPr/>
        </p:nvSpPr>
        <p:spPr>
          <a:xfrm>
            <a:off x="1300111" y="2148482"/>
            <a:ext cx="1380571" cy="138057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8"/>
          <p:cNvSpPr txBox="1"/>
          <p:nvPr/>
        </p:nvSpPr>
        <p:spPr>
          <a:xfrm>
            <a:off x="1751636" y="3661194"/>
            <a:ext cx="477520" cy="4000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魏磊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1099369" y="4357189"/>
            <a:ext cx="1782054" cy="900430"/>
          </a:xfrm>
          <a:prstGeom prst="rect">
            <a:avLst/>
          </a:prstGeom>
          <a:noFill/>
        </p:spPr>
        <p:txBody>
          <a:bodyPr wrap="square" lIns="36000" tIns="46800" rIns="36000" bIns="46800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1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sz="1400" dirty="0">
                <a:solidFill>
                  <a:schemeClr val="bg1"/>
                </a:solidFill>
              </a:rPr>
              <a:t>pagination</a:t>
            </a:r>
            <a:r>
              <a:rPr lang="zh-CN" altLang="en-US" sz="1400" dirty="0">
                <a:solidFill>
                  <a:schemeClr val="bg1"/>
                </a:solidFill>
              </a:rPr>
              <a:t>分页工具类的设计</a:t>
            </a:r>
            <a:endParaRPr lang="zh-CN" altLang="en-US" sz="1400" dirty="0">
              <a:solidFill>
                <a:schemeClr val="bg1"/>
              </a:solidFill>
            </a:endParaRPr>
          </a:p>
          <a:p>
            <a:pPr algn="l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zh-CN" altLang="en-US" sz="1400" dirty="0">
                <a:solidFill>
                  <a:schemeClr val="bg1"/>
                </a:solidFill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</a:rPr>
              <a:t>Menu</a:t>
            </a:r>
            <a:r>
              <a:rPr lang="zh-CN" altLang="en-US" sz="1400" dirty="0">
                <a:solidFill>
                  <a:schemeClr val="bg1"/>
                </a:solidFill>
              </a:rPr>
              <a:t>模块设计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76" y="241654"/>
            <a:ext cx="872795" cy="870539"/>
          </a:xfrm>
          <a:prstGeom prst="rect">
            <a:avLst/>
          </a:prstGeom>
          <a:effectLst/>
        </p:spPr>
      </p:pic>
      <p:sp>
        <p:nvSpPr>
          <p:cNvPr id="23" name="文本框 22"/>
          <p:cNvSpPr txBox="1"/>
          <p:nvPr/>
        </p:nvSpPr>
        <p:spPr>
          <a:xfrm>
            <a:off x="449065" y="374376"/>
            <a:ext cx="56716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</a:rPr>
              <a:t>2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21861" y="446091"/>
            <a:ext cx="2673752" cy="4603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项目成员简介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1599676" y="3995624"/>
            <a:ext cx="782320" cy="3619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后端设计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4336526" y="3995624"/>
            <a:ext cx="782320" cy="361950"/>
          </a:xfrm>
          <a:prstGeom prst="rect">
            <a:avLst/>
          </a:prstGeom>
          <a:noFill/>
        </p:spPr>
        <p:txBody>
          <a:bodyPr wrap="none" lIns="36000" tIns="46800" rIns="36000" bIns="46800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</a:rPr>
              <a:t>后端设计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487" y="1449327"/>
            <a:ext cx="4415027" cy="440361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594100" y="1149236"/>
            <a:ext cx="5003800" cy="5003800"/>
            <a:chOff x="3987800" y="1092200"/>
            <a:chExt cx="4673600" cy="4673600"/>
          </a:xfrm>
        </p:grpSpPr>
        <p:sp>
          <p:nvSpPr>
            <p:cNvPr id="4" name="椭圆 3"/>
            <p:cNvSpPr/>
            <p:nvPr/>
          </p:nvSpPr>
          <p:spPr>
            <a:xfrm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椭圆 4"/>
            <p:cNvSpPr/>
            <p:nvPr/>
          </p:nvSpPr>
          <p:spPr>
            <a:xfrm rot="72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3600000">
              <a:off x="5372100" y="1092200"/>
              <a:ext cx="1905000" cy="4673600"/>
            </a:xfrm>
            <a:prstGeom prst="ellipse">
              <a:avLst/>
            </a:prstGeom>
            <a:noFill/>
            <a:ln>
              <a:solidFill>
                <a:srgbClr val="E9EDE7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704369" y="2844225"/>
            <a:ext cx="2783263" cy="1661100"/>
            <a:chOff x="4704369" y="2807713"/>
            <a:chExt cx="2783263" cy="1661100"/>
          </a:xfrm>
        </p:grpSpPr>
        <p:sp>
          <p:nvSpPr>
            <p:cNvPr id="10" name="文本框 15"/>
            <p:cNvSpPr txBox="1">
              <a:spLocks noChangeArrowheads="1"/>
            </p:cNvSpPr>
            <p:nvPr/>
          </p:nvSpPr>
          <p:spPr bwMode="auto">
            <a:xfrm>
              <a:off x="4704369" y="3392488"/>
              <a:ext cx="2783263" cy="1076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个人汇报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zh-CN" altLang="en-US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倪明辉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5"/>
            <p:cNvSpPr txBox="1">
              <a:spLocks noChangeArrowheads="1"/>
            </p:cNvSpPr>
            <p:nvPr/>
          </p:nvSpPr>
          <p:spPr bwMode="auto">
            <a:xfrm>
              <a:off x="5219700" y="2807713"/>
              <a:ext cx="175260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marL="0" marR="0" lvl="0" indent="0" algn="di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3200" i="0" u="none" strike="noStrike" kern="0" cap="none" spc="0" normalizeH="0" baseline="0" noProof="0" dirty="0">
                  <a:ln>
                    <a:noFill/>
                  </a:ln>
                  <a:solidFill>
                    <a:srgbClr val="FAFAFA"/>
                  </a:solidFill>
                  <a:effectLst/>
                  <a:uLnTx/>
                  <a:uFillTx/>
                  <a:latin typeface="+mn-lt"/>
                  <a:ea typeface="微软雅黑" panose="020B0503020204020204" pitchFamily="34" charset="-122"/>
                </a:rPr>
                <a:t>Part 03</a:t>
              </a:r>
              <a:endParaRPr kumimoji="0" lang="zh-CN" altLang="en-US" sz="320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+mn-lt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 flipH="1">
            <a:off x="4008120" y="905165"/>
            <a:ext cx="4217054" cy="52103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7751926" y="1045963"/>
            <a:ext cx="473248" cy="5847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888487" y="5566873"/>
            <a:ext cx="444046" cy="54863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1447F"/>
      </a:accent1>
      <a:accent2>
        <a:srgbClr val="314381"/>
      </a:accent2>
      <a:accent3>
        <a:srgbClr val="334482"/>
      </a:accent3>
      <a:accent4>
        <a:srgbClr val="33448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模板专用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31447F"/>
    </a:accent1>
    <a:accent2>
      <a:srgbClr val="314381"/>
    </a:accent2>
    <a:accent3>
      <a:srgbClr val="334482"/>
    </a:accent3>
    <a:accent4>
      <a:srgbClr val="33448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6232</Words>
  <Application>WPS 演示</Application>
  <PresentationFormat>宽屏</PresentationFormat>
  <Paragraphs>718</Paragraphs>
  <Slides>70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99" baseType="lpstr">
      <vt:lpstr>Arial</vt:lpstr>
      <vt:lpstr>宋体</vt:lpstr>
      <vt:lpstr>Wingdings</vt:lpstr>
      <vt:lpstr>Calibri</vt:lpstr>
      <vt:lpstr>微软雅黑</vt:lpstr>
      <vt:lpstr>等线</vt:lpstr>
      <vt:lpstr>Arial Unicode MS</vt:lpstr>
      <vt:lpstr>MS PGothic</vt:lpstr>
      <vt:lpstr>Kontrapunkt Bob Bold</vt:lpstr>
      <vt:lpstr>Segoe UI</vt:lpstr>
      <vt:lpstr>Helvetica Light</vt:lpstr>
      <vt:lpstr>Lato Light</vt:lpstr>
      <vt:lpstr>Gill Sans</vt:lpstr>
      <vt:lpstr>Open Sans</vt:lpstr>
      <vt:lpstr>Calibri</vt:lpstr>
      <vt:lpstr>Segoe Print</vt:lpstr>
      <vt:lpstr>Gill Sans MT</vt:lpstr>
      <vt:lpstr>Consolas</vt:lpstr>
      <vt:lpstr>汉仪刚艺体简</vt:lpstr>
      <vt:lpstr>方正兰亭黑_GBK</vt:lpstr>
      <vt:lpstr>方正兰亭特黑简体</vt:lpstr>
      <vt:lpstr>黑体</vt:lpstr>
      <vt:lpstr>方正兰亭超细黑简体</vt:lpstr>
      <vt:lpstr>方正清刻本悦宋简体</vt:lpstr>
      <vt:lpstr>Times New Roman</vt:lpstr>
      <vt:lpstr>微软雅黑 Light</vt:lpstr>
      <vt:lpstr>Wingdings 3</vt:lpstr>
      <vt:lpstr>Office 主题​​</vt:lpstr>
      <vt:lpstr>Excel.Sheet.12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Git Bash</vt:lpstr>
      <vt:lpstr>Learnt   &amp;  Experienced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魏吉鸿</dc:creator>
  <cp:lastModifiedBy>灬丨隳忆丶</cp:lastModifiedBy>
  <cp:revision>64</cp:revision>
  <dcterms:created xsi:type="dcterms:W3CDTF">2016-05-15T06:26:00Z</dcterms:created>
  <dcterms:modified xsi:type="dcterms:W3CDTF">2018-12-04T03:33:59Z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2052-10.1.0.7669</vt:lpwstr>
  </property>
</Properties>
</file>